
<file path=[Content_Types].xml><?xml version="1.0" encoding="utf-8"?>
<Types xmlns="http://schemas.openxmlformats.org/package/2006/content-types">
  <Default Extension="xml" ContentType="application/xml"/>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51"/>
  </p:notesMasterIdLst>
  <p:handoutMasterIdLst>
    <p:handoutMasterId r:id="rId52"/>
  </p:handoutMasterIdLst>
  <p:sldIdLst>
    <p:sldId id="256" r:id="rId2"/>
    <p:sldId id="362" r:id="rId3"/>
    <p:sldId id="305" r:id="rId4"/>
    <p:sldId id="307" r:id="rId5"/>
    <p:sldId id="304" r:id="rId6"/>
    <p:sldId id="334" r:id="rId7"/>
    <p:sldId id="309" r:id="rId8"/>
    <p:sldId id="310" r:id="rId9"/>
    <p:sldId id="308" r:id="rId10"/>
    <p:sldId id="337" r:id="rId11"/>
    <p:sldId id="303" r:id="rId12"/>
    <p:sldId id="351" r:id="rId13"/>
    <p:sldId id="282" r:id="rId14"/>
    <p:sldId id="300" r:id="rId15"/>
    <p:sldId id="299" r:id="rId16"/>
    <p:sldId id="296" r:id="rId17"/>
    <p:sldId id="278" r:id="rId18"/>
    <p:sldId id="287" r:id="rId19"/>
    <p:sldId id="323" r:id="rId20"/>
    <p:sldId id="357" r:id="rId21"/>
    <p:sldId id="342" r:id="rId22"/>
    <p:sldId id="343" r:id="rId23"/>
    <p:sldId id="338" r:id="rId24"/>
    <p:sldId id="339" r:id="rId25"/>
    <p:sldId id="285" r:id="rId26"/>
    <p:sldId id="286" r:id="rId27"/>
    <p:sldId id="291" r:id="rId28"/>
    <p:sldId id="293" r:id="rId29"/>
    <p:sldId id="294" r:id="rId30"/>
    <p:sldId id="265" r:id="rId31"/>
    <p:sldId id="336" r:id="rId32"/>
    <p:sldId id="284" r:id="rId33"/>
    <p:sldId id="281" r:id="rId34"/>
    <p:sldId id="258" r:id="rId35"/>
    <p:sldId id="259" r:id="rId36"/>
    <p:sldId id="260" r:id="rId37"/>
    <p:sldId id="261" r:id="rId38"/>
    <p:sldId id="262" r:id="rId39"/>
    <p:sldId id="330" r:id="rId40"/>
    <p:sldId id="318" r:id="rId41"/>
    <p:sldId id="321" r:id="rId42"/>
    <p:sldId id="283" r:id="rId43"/>
    <p:sldId id="335" r:id="rId44"/>
    <p:sldId id="332" r:id="rId45"/>
    <p:sldId id="368" r:id="rId46"/>
    <p:sldId id="369" r:id="rId47"/>
    <p:sldId id="370" r:id="rId48"/>
    <p:sldId id="371" r:id="rId49"/>
    <p:sldId id="372" r:id="rId5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4" frameSlides="1"/>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41481" autoAdjust="0"/>
    <p:restoredTop sz="98971" autoAdjust="0"/>
  </p:normalViewPr>
  <p:slideViewPr>
    <p:cSldViewPr snapToGrid="0" snapToObjects="1">
      <p:cViewPr>
        <p:scale>
          <a:sx n="72" d="100"/>
          <a:sy n="72" d="100"/>
        </p:scale>
        <p:origin x="-80" y="-80"/>
      </p:cViewPr>
      <p:guideLst>
        <p:guide orient="horz" pos="2160"/>
        <p:guide pos="2880"/>
      </p:guideLst>
    </p:cSldViewPr>
  </p:slideViewPr>
  <p:outlineViewPr>
    <p:cViewPr>
      <p:scale>
        <a:sx n="33" d="100"/>
        <a:sy n="33" d="100"/>
      </p:scale>
      <p:origin x="8" y="119592"/>
    </p:cViewPr>
  </p:outlineViewPr>
  <p:notesTextViewPr>
    <p:cViewPr>
      <p:scale>
        <a:sx n="100" d="100"/>
        <a:sy n="100" d="100"/>
      </p:scale>
      <p:origin x="0" y="0"/>
    </p:cViewPr>
  </p:notesTextViewPr>
  <p:sorterViewPr>
    <p:cViewPr>
      <p:scale>
        <a:sx n="111" d="100"/>
        <a:sy n="111" d="100"/>
      </p:scale>
      <p:origin x="0" y="3440"/>
    </p:cViewPr>
  </p:sorterViewPr>
  <p:notesViewPr>
    <p:cSldViewPr snapToGrid="0" snapToObjects="1">
      <p:cViewPr varScale="1">
        <p:scale>
          <a:sx n="53" d="100"/>
          <a:sy n="53" d="100"/>
        </p:scale>
        <p:origin x="-1232"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50" Type="http://schemas.openxmlformats.org/officeDocument/2006/relationships/slide" Target="slides/slide49.xml"/><Relationship Id="rId51" Type="http://schemas.openxmlformats.org/officeDocument/2006/relationships/notesMaster" Target="notesMasters/notesMaster1.xml"/><Relationship Id="rId52" Type="http://schemas.openxmlformats.org/officeDocument/2006/relationships/handoutMaster" Target="handoutMasters/handoutMaster1.xml"/><Relationship Id="rId53" Type="http://schemas.openxmlformats.org/officeDocument/2006/relationships/printerSettings" Target="printerSettings/printerSettings1.bin"/><Relationship Id="rId54" Type="http://schemas.openxmlformats.org/officeDocument/2006/relationships/presProps" Target="presProps.xml"/><Relationship Id="rId55" Type="http://schemas.openxmlformats.org/officeDocument/2006/relationships/viewProps" Target="viewProps.xml"/><Relationship Id="rId56" Type="http://schemas.openxmlformats.org/officeDocument/2006/relationships/theme" Target="theme/theme1.xml"/><Relationship Id="rId57" Type="http://schemas.openxmlformats.org/officeDocument/2006/relationships/tableStyles" Target="tableStyles.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9A493ABD-8D44-924C-BA82-25E9E04E5E57}" type="datetimeFigureOut">
              <a:rPr lang="en-US" smtClean="0"/>
              <a:t>7/17/19</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06621902-836D-CB40-8FF7-ED741ECB21E4}" type="slidenum">
              <a:rPr lang="en-US" smtClean="0"/>
              <a:t>‹#›</a:t>
            </a:fld>
            <a:endParaRPr lang="en-US"/>
          </a:p>
        </p:txBody>
      </p:sp>
    </p:spTree>
    <p:extLst>
      <p:ext uri="{BB962C8B-B14F-4D97-AF65-F5344CB8AC3E}">
        <p14:creationId xmlns:p14="http://schemas.microsoft.com/office/powerpoint/2010/main" val="379559365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2C41D70-511B-1541-9EC2-9AAEAFCF0A38}" type="datetimeFigureOut">
              <a:rPr lang="en-US" smtClean="0"/>
              <a:t>7/17/19</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0CA14D5-CCF1-9745-A320-AAC6397F0F0B}" type="slidenum">
              <a:rPr lang="en-US" smtClean="0"/>
              <a:t>‹#›</a:t>
            </a:fld>
            <a:endParaRPr lang="en-US" dirty="0"/>
          </a:p>
        </p:txBody>
      </p:sp>
    </p:spTree>
    <p:extLst>
      <p:ext uri="{BB962C8B-B14F-4D97-AF65-F5344CB8AC3E}">
        <p14:creationId xmlns:p14="http://schemas.microsoft.com/office/powerpoint/2010/main" val="563985009"/>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r>
              <a:rPr lang="en-US" dirty="0"/>
              <a:t>----- Meeting Notes (8/12/17 16:42) -----</a:t>
            </a:r>
          </a:p>
          <a:p>
            <a:r>
              <a:rPr lang="en-US" dirty="0"/>
              <a:t>give bio</a:t>
            </a:r>
          </a:p>
        </p:txBody>
      </p:sp>
      <p:sp>
        <p:nvSpPr>
          <p:cNvPr id="4" name="Slide Number Placeholder 3"/>
          <p:cNvSpPr>
            <a:spLocks noGrp="1"/>
          </p:cNvSpPr>
          <p:nvPr>
            <p:ph type="sldNum" sz="quarter" idx="10"/>
          </p:nvPr>
        </p:nvSpPr>
        <p:spPr/>
        <p:txBody>
          <a:bodyPr/>
          <a:lstStyle/>
          <a:p>
            <a:fld id="{70CA14D5-CCF1-9745-A320-AAC6397F0F0B}" type="slidenum">
              <a:rPr lang="en-US" smtClean="0"/>
              <a:t>1</a:t>
            </a:fld>
            <a:endParaRPr lang="en-US" dirty="0"/>
          </a:p>
        </p:txBody>
      </p:sp>
    </p:spTree>
    <p:extLst>
      <p:ext uri="{BB962C8B-B14F-4D97-AF65-F5344CB8AC3E}">
        <p14:creationId xmlns:p14="http://schemas.microsoft.com/office/powerpoint/2010/main" val="35609113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0CA14D5-CCF1-9745-A320-AAC6397F0F0B}" type="slidenum">
              <a:rPr lang="en-US" smtClean="0"/>
              <a:t>32</a:t>
            </a:fld>
            <a:endParaRPr lang="en-US" dirty="0"/>
          </a:p>
        </p:txBody>
      </p:sp>
    </p:spTree>
    <p:extLst>
      <p:ext uri="{BB962C8B-B14F-4D97-AF65-F5344CB8AC3E}">
        <p14:creationId xmlns:p14="http://schemas.microsoft.com/office/powerpoint/2010/main" val="30541239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Discussion regarding rupture in group, and intention to witness</a:t>
            </a:r>
            <a:r>
              <a:rPr lang="en-US" baseline="0" dirty="0" smtClean="0"/>
              <a:t> one another’s triggers.  If intention lost, triggers become highest stress point.  Don’t address the underlying trauma, function of substance use.</a:t>
            </a:r>
            <a:endParaRPr lang="en-US" dirty="0"/>
          </a:p>
        </p:txBody>
      </p:sp>
      <p:sp>
        <p:nvSpPr>
          <p:cNvPr id="4" name="Slide Number Placeholder 3"/>
          <p:cNvSpPr>
            <a:spLocks noGrp="1"/>
          </p:cNvSpPr>
          <p:nvPr>
            <p:ph type="sldNum" sz="quarter" idx="10"/>
          </p:nvPr>
        </p:nvSpPr>
        <p:spPr/>
        <p:txBody>
          <a:bodyPr/>
          <a:lstStyle/>
          <a:p>
            <a:fld id="{70CA14D5-CCF1-9745-A320-AAC6397F0F0B}" type="slidenum">
              <a:rPr lang="en-US" smtClean="0"/>
              <a:t>41</a:t>
            </a:fld>
            <a:endParaRPr lang="en-US"/>
          </a:p>
        </p:txBody>
      </p:sp>
    </p:spTree>
    <p:extLst>
      <p:ext uri="{BB962C8B-B14F-4D97-AF65-F5344CB8AC3E}">
        <p14:creationId xmlns:p14="http://schemas.microsoft.com/office/powerpoint/2010/main" val="29416980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31A72F8-4B1F-6B42-8CC8-6F25A02357D1}" type="datetime1">
              <a:rPr lang="en-US" smtClean="0"/>
              <a:t>7/17/19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0C81877-A5A0-B147-AA6F-4BEF5643BDE8}" type="slidenum">
              <a:rPr lang="en-US" smtClean="0"/>
              <a:t>‹#›</a:t>
            </a:fld>
            <a:endParaRPr lang="en-US" dirty="0"/>
          </a:p>
        </p:txBody>
      </p:sp>
    </p:spTree>
    <p:extLst>
      <p:ext uri="{BB962C8B-B14F-4D97-AF65-F5344CB8AC3E}">
        <p14:creationId xmlns:p14="http://schemas.microsoft.com/office/powerpoint/2010/main" val="7229131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2BA4DE1-061B-3147-9662-9C0762D2D4DF}" type="datetime1">
              <a:rPr lang="en-US" smtClean="0"/>
              <a:t>7/17/19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0C81877-A5A0-B147-AA6F-4BEF5643BDE8}" type="slidenum">
              <a:rPr lang="en-US" smtClean="0"/>
              <a:t>‹#›</a:t>
            </a:fld>
            <a:endParaRPr lang="en-US" dirty="0"/>
          </a:p>
        </p:txBody>
      </p:sp>
    </p:spTree>
    <p:extLst>
      <p:ext uri="{BB962C8B-B14F-4D97-AF65-F5344CB8AC3E}">
        <p14:creationId xmlns:p14="http://schemas.microsoft.com/office/powerpoint/2010/main" val="34996953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1A1D396-C183-FC44-BADA-0A5DE2684268}" type="datetime1">
              <a:rPr lang="en-US" smtClean="0"/>
              <a:t>7/17/19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0C81877-A5A0-B147-AA6F-4BEF5643BDE8}" type="slidenum">
              <a:rPr lang="en-US" smtClean="0"/>
              <a:t>‹#›</a:t>
            </a:fld>
            <a:endParaRPr lang="en-US" dirty="0"/>
          </a:p>
        </p:txBody>
      </p:sp>
    </p:spTree>
    <p:extLst>
      <p:ext uri="{BB962C8B-B14F-4D97-AF65-F5344CB8AC3E}">
        <p14:creationId xmlns:p14="http://schemas.microsoft.com/office/powerpoint/2010/main" val="309693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19ECE03-4038-F947-9299-33330B1B2E0C}" type="datetime1">
              <a:rPr lang="en-US" smtClean="0"/>
              <a:t>7/17/19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0C81877-A5A0-B147-AA6F-4BEF5643BDE8}" type="slidenum">
              <a:rPr lang="en-US" smtClean="0"/>
              <a:t>‹#›</a:t>
            </a:fld>
            <a:endParaRPr lang="en-US" dirty="0"/>
          </a:p>
        </p:txBody>
      </p:sp>
    </p:spTree>
    <p:extLst>
      <p:ext uri="{BB962C8B-B14F-4D97-AF65-F5344CB8AC3E}">
        <p14:creationId xmlns:p14="http://schemas.microsoft.com/office/powerpoint/2010/main" val="12775074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608665F-B941-D548-B1FF-DF85732F6764}" type="datetime1">
              <a:rPr lang="en-US" smtClean="0"/>
              <a:t>7/17/19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0C81877-A5A0-B147-AA6F-4BEF5643BDE8}" type="slidenum">
              <a:rPr lang="en-US" smtClean="0"/>
              <a:t>‹#›</a:t>
            </a:fld>
            <a:endParaRPr lang="en-US" dirty="0"/>
          </a:p>
        </p:txBody>
      </p:sp>
    </p:spTree>
    <p:extLst>
      <p:ext uri="{BB962C8B-B14F-4D97-AF65-F5344CB8AC3E}">
        <p14:creationId xmlns:p14="http://schemas.microsoft.com/office/powerpoint/2010/main" val="24066191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025F1EA-EAEC-364A-9A81-9B2C6E4A0EA6}" type="datetime1">
              <a:rPr lang="en-US" smtClean="0"/>
              <a:t>7/17/19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0C81877-A5A0-B147-AA6F-4BEF5643BDE8}" type="slidenum">
              <a:rPr lang="en-US" smtClean="0"/>
              <a:t>‹#›</a:t>
            </a:fld>
            <a:endParaRPr lang="en-US" dirty="0"/>
          </a:p>
        </p:txBody>
      </p:sp>
    </p:spTree>
    <p:extLst>
      <p:ext uri="{BB962C8B-B14F-4D97-AF65-F5344CB8AC3E}">
        <p14:creationId xmlns:p14="http://schemas.microsoft.com/office/powerpoint/2010/main" val="38576883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A0940A1-A19D-EC4E-981E-44946D5E9628}" type="datetime1">
              <a:rPr lang="en-US" smtClean="0"/>
              <a:t>7/17/19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30C81877-A5A0-B147-AA6F-4BEF5643BDE8}" type="slidenum">
              <a:rPr lang="en-US" smtClean="0"/>
              <a:t>‹#›</a:t>
            </a:fld>
            <a:endParaRPr lang="en-US" dirty="0"/>
          </a:p>
        </p:txBody>
      </p:sp>
    </p:spTree>
    <p:extLst>
      <p:ext uri="{BB962C8B-B14F-4D97-AF65-F5344CB8AC3E}">
        <p14:creationId xmlns:p14="http://schemas.microsoft.com/office/powerpoint/2010/main" val="3744402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5E6A4C7-A93B-834B-B45B-984058DDC149}" type="datetime1">
              <a:rPr lang="en-US" smtClean="0"/>
              <a:t>7/17/19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30C81877-A5A0-B147-AA6F-4BEF5643BDE8}" type="slidenum">
              <a:rPr lang="en-US" smtClean="0"/>
              <a:t>‹#›</a:t>
            </a:fld>
            <a:endParaRPr lang="en-US" dirty="0"/>
          </a:p>
        </p:txBody>
      </p:sp>
    </p:spTree>
    <p:extLst>
      <p:ext uri="{BB962C8B-B14F-4D97-AF65-F5344CB8AC3E}">
        <p14:creationId xmlns:p14="http://schemas.microsoft.com/office/powerpoint/2010/main" val="4460203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ABD9748-9388-F74F-912D-4F97FC7533AD}" type="datetime1">
              <a:rPr lang="en-US" smtClean="0"/>
              <a:t>7/17/19</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30C81877-A5A0-B147-AA6F-4BEF5643BDE8}" type="slidenum">
              <a:rPr lang="en-US" smtClean="0"/>
              <a:t>‹#›</a:t>
            </a:fld>
            <a:endParaRPr lang="en-US" dirty="0"/>
          </a:p>
        </p:txBody>
      </p:sp>
    </p:spTree>
    <p:extLst>
      <p:ext uri="{BB962C8B-B14F-4D97-AF65-F5344CB8AC3E}">
        <p14:creationId xmlns:p14="http://schemas.microsoft.com/office/powerpoint/2010/main" val="25963079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4629A64-A842-FF40-AD88-133F43119D45}" type="datetime1">
              <a:rPr lang="en-US" smtClean="0"/>
              <a:t>7/17/19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0C81877-A5A0-B147-AA6F-4BEF5643BDE8}" type="slidenum">
              <a:rPr lang="en-US" smtClean="0"/>
              <a:t>‹#›</a:t>
            </a:fld>
            <a:endParaRPr lang="en-US" dirty="0"/>
          </a:p>
        </p:txBody>
      </p:sp>
    </p:spTree>
    <p:extLst>
      <p:ext uri="{BB962C8B-B14F-4D97-AF65-F5344CB8AC3E}">
        <p14:creationId xmlns:p14="http://schemas.microsoft.com/office/powerpoint/2010/main" val="32234178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9AB5719-017D-F545-B77C-0E639A6F667A}" type="datetime1">
              <a:rPr lang="en-US" smtClean="0"/>
              <a:t>7/17/19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0C81877-A5A0-B147-AA6F-4BEF5643BDE8}" type="slidenum">
              <a:rPr lang="en-US" smtClean="0"/>
              <a:t>‹#›</a:t>
            </a:fld>
            <a:endParaRPr lang="en-US" dirty="0"/>
          </a:p>
        </p:txBody>
      </p:sp>
    </p:spTree>
    <p:extLst>
      <p:ext uri="{BB962C8B-B14F-4D97-AF65-F5344CB8AC3E}">
        <p14:creationId xmlns:p14="http://schemas.microsoft.com/office/powerpoint/2010/main" val="1817375226"/>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2D35EDD-35E5-9F49-9C97-6B151C57D6DB}" type="datetime1">
              <a:rPr lang="en-US" smtClean="0"/>
              <a:t>7/17/19</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0C81877-A5A0-B147-AA6F-4BEF5643BDE8}" type="slidenum">
              <a:rPr lang="en-US" smtClean="0"/>
              <a:t>‹#›</a:t>
            </a:fld>
            <a:endParaRPr lang="en-US" dirty="0"/>
          </a:p>
        </p:txBody>
      </p:sp>
    </p:spTree>
    <p:extLst>
      <p:ext uri="{BB962C8B-B14F-4D97-AF65-F5344CB8AC3E}">
        <p14:creationId xmlns:p14="http://schemas.microsoft.com/office/powerpoint/2010/main" val="154322315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s://www.ncbi.nlm.nih.gov/pubmed/?term=Koob%20GF%5BAuthor%5D&amp;cauthor=true&amp;cauthor_uid=19912996"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3"/>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smtClean="0"/>
              <a:t>GPALA PRESENTATION</a:t>
            </a:r>
            <a:br>
              <a:rPr lang="en-US" dirty="0" smtClean="0"/>
            </a:br>
            <a:r>
              <a:rPr lang="en-US" dirty="0" smtClean="0"/>
              <a:t>revised for public use</a:t>
            </a:r>
            <a:br>
              <a:rPr lang="en-US" dirty="0" smtClean="0"/>
            </a:br>
            <a:endParaRPr lang="en-US" dirty="0"/>
          </a:p>
        </p:txBody>
      </p:sp>
      <p:sp>
        <p:nvSpPr>
          <p:cNvPr id="3" name="Subtitle 2"/>
          <p:cNvSpPr>
            <a:spLocks noGrp="1"/>
          </p:cNvSpPr>
          <p:nvPr>
            <p:ph type="subTitle" idx="1"/>
          </p:nvPr>
        </p:nvSpPr>
        <p:spPr/>
        <p:txBody>
          <a:bodyPr>
            <a:normAutofit fontScale="85000" lnSpcReduction="10000"/>
          </a:bodyPr>
          <a:lstStyle/>
          <a:p>
            <a:r>
              <a:rPr lang="en-US" dirty="0"/>
              <a:t>SEPTEMBER 17 </a:t>
            </a:r>
            <a:r>
              <a:rPr lang="en-US" dirty="0" smtClean="0"/>
              <a:t>for viewing</a:t>
            </a:r>
            <a:endParaRPr lang="en-US" dirty="0" smtClean="0">
              <a:effectLst/>
            </a:endParaRPr>
          </a:p>
          <a:p>
            <a:r>
              <a:rPr lang="en-US" b="1" dirty="0"/>
              <a:t>WORKSHOP </a:t>
            </a:r>
            <a:endParaRPr lang="en-US" dirty="0" smtClean="0">
              <a:effectLst/>
            </a:endParaRPr>
          </a:p>
          <a:p>
            <a:r>
              <a:rPr lang="en-US" dirty="0"/>
              <a:t>Treating Co-Occurring PTSD and Addictions in Group </a:t>
            </a:r>
            <a:r>
              <a:rPr lang="en-US" i="1" dirty="0"/>
              <a:t>Judy McLaughlin-Ryan, LMFT </a:t>
            </a:r>
            <a:endParaRPr lang="en-US" dirty="0" smtClean="0">
              <a:effectLst/>
            </a:endParaRPr>
          </a:p>
          <a:p>
            <a:endParaRPr lang="en-US" dirty="0"/>
          </a:p>
        </p:txBody>
      </p:sp>
      <p:sp>
        <p:nvSpPr>
          <p:cNvPr id="4" name="Slide Number Placeholder 3"/>
          <p:cNvSpPr>
            <a:spLocks noGrp="1"/>
          </p:cNvSpPr>
          <p:nvPr>
            <p:ph type="sldNum" sz="quarter" idx="12"/>
          </p:nvPr>
        </p:nvSpPr>
        <p:spPr/>
        <p:txBody>
          <a:bodyPr/>
          <a:lstStyle/>
          <a:p>
            <a:fld id="{30C81877-A5A0-B147-AA6F-4BEF5643BDE8}" type="slidenum">
              <a:rPr lang="en-US" smtClean="0"/>
              <a:t>1</a:t>
            </a:fld>
            <a:endParaRPr lang="en-US" dirty="0"/>
          </a:p>
        </p:txBody>
      </p:sp>
    </p:spTree>
    <p:extLst>
      <p:ext uri="{BB962C8B-B14F-4D97-AF65-F5344CB8AC3E}">
        <p14:creationId xmlns:p14="http://schemas.microsoft.com/office/powerpoint/2010/main" val="1523837100"/>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1"/>
          <p:cNvSpPr>
            <a:spLocks/>
          </p:cNvSpPr>
          <p:nvPr/>
        </p:nvSpPr>
        <p:spPr bwMode="auto">
          <a:xfrm>
            <a:off x="141119" y="194052"/>
            <a:ext cx="9002882" cy="6527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alpha val="89999"/>
                  </a:srgbClr>
                </a:solidFill>
                <a:miter lim="800000"/>
                <a:headEnd type="none" w="med" len="med"/>
                <a:tailEnd type="none" w="med" len="med"/>
              </a14:hiddenLine>
            </a:ext>
          </a:extLst>
        </p:spPr>
        <p:txBody>
          <a:bodyPr lIns="0" tIns="0" rIns="0" bIns="0" anchor="ctr"/>
          <a:lstStyle/>
          <a:p>
            <a:pPr>
              <a:buClr>
                <a:schemeClr val="bg1"/>
              </a:buClr>
            </a:pPr>
            <a:r>
              <a:rPr lang="en-US" sz="2400" b="1" i="1" dirty="0">
                <a:ea typeface="ＭＳ Ｐゴシック" charset="0"/>
                <a:cs typeface="Cochin" charset="0"/>
              </a:rPr>
              <a:t>TWELVE-STEP </a:t>
            </a:r>
            <a:r>
              <a:rPr lang="en-US" sz="2400" b="1" i="1" dirty="0" smtClean="0">
                <a:ea typeface="ＭＳ Ｐゴシック" charset="0"/>
                <a:cs typeface="Cochin" charset="0"/>
              </a:rPr>
              <a:t>PROGRAM regulation and attachment </a:t>
            </a:r>
          </a:p>
          <a:p>
            <a:pPr>
              <a:buClr>
                <a:schemeClr val="bg1"/>
              </a:buClr>
            </a:pPr>
            <a:endParaRPr lang="en-US" sz="2400" b="1" i="1" dirty="0">
              <a:ea typeface="ＭＳ Ｐゴシック" charset="0"/>
              <a:cs typeface="Cochin" charset="0"/>
            </a:endParaRPr>
          </a:p>
          <a:p>
            <a:pPr marL="457200" indent="-457200">
              <a:buClr>
                <a:schemeClr val="bg1"/>
              </a:buClr>
              <a:buSzPct val="125000"/>
              <a:buFont typeface="Arial"/>
              <a:buChar char="•"/>
            </a:pPr>
            <a:r>
              <a:rPr lang="en-US" sz="2400" b="1" dirty="0" smtClean="0">
                <a:ea typeface="ＭＳ Ｐゴシック" charset="0"/>
                <a:cs typeface="Cochin" charset="0"/>
              </a:rPr>
              <a:t> </a:t>
            </a:r>
            <a:r>
              <a:rPr lang="en-US" sz="2400" b="1" dirty="0" err="1" smtClean="0">
                <a:ea typeface="ＭＳ Ｐゴシック" charset="0"/>
                <a:cs typeface="Cochin" charset="0"/>
              </a:rPr>
              <a:t>interoception</a:t>
            </a:r>
            <a:r>
              <a:rPr lang="en-US" sz="2400" b="1" dirty="0">
                <a:ea typeface="ＭＳ Ｐゴシック" charset="0"/>
                <a:cs typeface="Cochin" charset="0"/>
              </a:rPr>
              <a:t>, psychosomatic process of brain</a:t>
            </a:r>
            <a:r>
              <a:rPr lang="ja-JP" altLang="en-US" sz="2400" b="1" dirty="0">
                <a:latin typeface="Arial"/>
                <a:ea typeface="ＭＳ Ｐゴシック" charset="0"/>
                <a:cs typeface="Cochin" charset="0"/>
              </a:rPr>
              <a:t>’</a:t>
            </a:r>
            <a:r>
              <a:rPr lang="en-US" sz="2400" b="1" dirty="0">
                <a:ea typeface="ＭＳ Ｐゴシック" charset="0"/>
                <a:cs typeface="Cochin" charset="0"/>
              </a:rPr>
              <a:t>s </a:t>
            </a:r>
            <a:endParaRPr lang="en-US" sz="2400" b="1" dirty="0" smtClean="0">
              <a:ea typeface="ＭＳ Ｐゴシック" charset="0"/>
              <a:cs typeface="Cochin" charset="0"/>
            </a:endParaRPr>
          </a:p>
          <a:p>
            <a:pPr marL="457200" indent="-457200">
              <a:buClr>
                <a:schemeClr val="bg1"/>
              </a:buClr>
              <a:buSzPct val="125000"/>
              <a:buFont typeface="Arial"/>
              <a:buChar char="•"/>
            </a:pPr>
            <a:r>
              <a:rPr lang="en-US" sz="2400" b="1" dirty="0" smtClean="0">
                <a:ea typeface="ＭＳ Ｐゴシック" charset="0"/>
                <a:cs typeface="Cochin" charset="0"/>
              </a:rPr>
              <a:t>influence </a:t>
            </a:r>
            <a:r>
              <a:rPr lang="en-US" sz="2400" b="1" dirty="0">
                <a:ea typeface="ＭＳ Ｐゴシック" charset="0"/>
                <a:cs typeface="Cochin" charset="0"/>
              </a:rPr>
              <a:t>on bodily functions and </a:t>
            </a:r>
            <a:r>
              <a:rPr lang="en-US" sz="2400" b="1" dirty="0" smtClean="0">
                <a:ea typeface="ＭＳ Ｐゴシック" charset="0"/>
                <a:cs typeface="Cochin" charset="0"/>
              </a:rPr>
              <a:t>sensory </a:t>
            </a:r>
            <a:r>
              <a:rPr lang="en-US" sz="2400" b="1" dirty="0">
                <a:ea typeface="ＭＳ Ｐゴシック" charset="0"/>
                <a:cs typeface="Cochin" charset="0"/>
              </a:rPr>
              <a:t>input to the central nervous system/ visceral sensory psychobiology including internal organs in the abdominal cavity </a:t>
            </a:r>
            <a:r>
              <a:rPr lang="en-US" sz="2400" b="1" dirty="0" smtClean="0">
                <a:ea typeface="ＭＳ Ｐゴシック" charset="0"/>
                <a:cs typeface="Cochin" charset="0"/>
              </a:rPr>
              <a:t>resulting </a:t>
            </a:r>
          </a:p>
          <a:p>
            <a:pPr>
              <a:buClr>
                <a:schemeClr val="bg1"/>
              </a:buClr>
              <a:buSzPct val="125000"/>
            </a:pPr>
            <a:r>
              <a:rPr lang="en-US" sz="2400" b="1" dirty="0">
                <a:ea typeface="ＭＳ Ｐゴシック" charset="0"/>
                <a:cs typeface="Cochin" charset="0"/>
              </a:rPr>
              <a:t> </a:t>
            </a:r>
            <a:r>
              <a:rPr lang="en-US" sz="2400" b="1" dirty="0" smtClean="0">
                <a:ea typeface="ＭＳ Ｐゴシック" charset="0"/>
                <a:cs typeface="Cochin" charset="0"/>
              </a:rPr>
              <a:t>      </a:t>
            </a:r>
            <a:r>
              <a:rPr lang="en-US" sz="2400" b="1" dirty="0">
                <a:ea typeface="ＭＳ Ｐゴシック" charset="0"/>
                <a:cs typeface="Cochin" charset="0"/>
              </a:rPr>
              <a:t>in intuitive experience Cameron(2001) </a:t>
            </a:r>
            <a:r>
              <a:rPr lang="en-US" sz="2400" b="1" i="1" dirty="0" smtClean="0">
                <a:ea typeface="ＭＳ Ｐゴシック" charset="0"/>
                <a:cs typeface="Cochin" charset="0"/>
              </a:rPr>
              <a:t>INTEROCEPTION</a:t>
            </a:r>
          </a:p>
          <a:p>
            <a:pPr marL="457200" indent="-457200">
              <a:buClr>
                <a:schemeClr val="bg1"/>
              </a:buClr>
              <a:buSzPct val="125000"/>
              <a:buFont typeface="Arial"/>
              <a:buChar char="•"/>
            </a:pPr>
            <a:endParaRPr lang="en-US" sz="2400" b="1" dirty="0">
              <a:ea typeface="ＭＳ Ｐゴシック" charset="0"/>
              <a:cs typeface="Cochin" charset="0"/>
            </a:endParaRPr>
          </a:p>
          <a:p>
            <a:pPr marL="342900" indent="-342900">
              <a:buClr>
                <a:schemeClr val="bg1"/>
              </a:buClr>
              <a:buSzPct val="125000"/>
              <a:buFont typeface="Arial"/>
              <a:buChar char="•"/>
            </a:pPr>
            <a:r>
              <a:rPr lang="en-US" sz="2400" b="1" dirty="0" smtClean="0">
                <a:ea typeface="ＭＳ Ｐゴシック" charset="0"/>
                <a:cs typeface="Cochin" charset="0"/>
              </a:rPr>
              <a:t>van der </a:t>
            </a:r>
            <a:r>
              <a:rPr lang="en-US" sz="2400" b="1" dirty="0" err="1" smtClean="0">
                <a:ea typeface="ＭＳ Ｐゴシック" charset="0"/>
                <a:cs typeface="Cochin" charset="0"/>
              </a:rPr>
              <a:t>Kolk</a:t>
            </a:r>
            <a:r>
              <a:rPr lang="en-US" sz="2400" b="1" dirty="0" smtClean="0">
                <a:ea typeface="ＭＳ Ｐゴシック" charset="0"/>
                <a:cs typeface="Cochin" charset="0"/>
              </a:rPr>
              <a:t> presentation 2007  Therapist as </a:t>
            </a:r>
            <a:r>
              <a:rPr lang="en-US" sz="2400" b="1" dirty="0" err="1" smtClean="0">
                <a:ea typeface="ＭＳ Ｐゴシック" charset="0"/>
                <a:cs typeface="Cochin" charset="0"/>
              </a:rPr>
              <a:t>interoceptionist</a:t>
            </a:r>
            <a:r>
              <a:rPr lang="en-US" sz="2400" b="1" dirty="0" smtClean="0">
                <a:ea typeface="ＭＳ Ｐゴシック" charset="0"/>
                <a:cs typeface="Cochin" charset="0"/>
              </a:rPr>
              <a:t> to activate effective action with those unable to ga</a:t>
            </a:r>
            <a:r>
              <a:rPr lang="en-US" sz="2400" b="1" i="1" dirty="0" smtClean="0">
                <a:ea typeface="ＭＳ Ｐゴシック" charset="0"/>
                <a:cs typeface="Cochin" charset="0"/>
              </a:rPr>
              <a:t>uge and modulate internal states </a:t>
            </a:r>
            <a:r>
              <a:rPr lang="en-US" sz="2400" b="1" dirty="0" smtClean="0">
                <a:ea typeface="ＭＳ Ｐゴシック" charset="0"/>
                <a:cs typeface="Cochin" charset="0"/>
              </a:rPr>
              <a:t>where futility becomes the hallmark of daily life. Ogden/ Minton (2000) integration of sensorimotor processing learning to be in here and now</a:t>
            </a:r>
          </a:p>
          <a:p>
            <a:pPr>
              <a:buClr>
                <a:schemeClr val="bg1"/>
              </a:buClr>
              <a:buSzPct val="125000"/>
            </a:pPr>
            <a:endParaRPr lang="en-US" sz="2400" b="1" dirty="0">
              <a:ea typeface="ＭＳ Ｐゴシック" charset="0"/>
              <a:cs typeface="Cochin" charset="0"/>
            </a:endParaRPr>
          </a:p>
          <a:p>
            <a:pPr marL="342900" indent="-342900">
              <a:buClr>
                <a:schemeClr val="bg1"/>
              </a:buClr>
              <a:buSzPct val="125000"/>
              <a:buFont typeface="Arial"/>
              <a:buChar char="•"/>
            </a:pPr>
            <a:r>
              <a:rPr lang="en-US" sz="2400" b="1" dirty="0" smtClean="0">
                <a:ea typeface="ＭＳ Ｐゴシック" charset="0"/>
                <a:cs typeface="Cochin" charset="0"/>
              </a:rPr>
              <a:t>Helps  </a:t>
            </a:r>
            <a:r>
              <a:rPr lang="en-US" sz="2400" b="1" dirty="0">
                <a:ea typeface="ＭＳ Ｐゴシック" charset="0"/>
                <a:cs typeface="Cochin" charset="0"/>
              </a:rPr>
              <a:t>know warning signs of desire to use addictive substances/learn to read internal </a:t>
            </a:r>
            <a:r>
              <a:rPr lang="en-US" sz="2400" b="1" dirty="0" smtClean="0">
                <a:ea typeface="ＭＳ Ｐゴシック" charset="0"/>
                <a:cs typeface="Cochin" charset="0"/>
              </a:rPr>
              <a:t>states   </a:t>
            </a:r>
            <a:endParaRPr lang="en-US" sz="2400" b="1" dirty="0">
              <a:ea typeface="ＭＳ Ｐゴシック" charset="0"/>
              <a:cs typeface="Cochin" charset="0"/>
            </a:endParaRPr>
          </a:p>
        </p:txBody>
      </p:sp>
      <p:sp>
        <p:nvSpPr>
          <p:cNvPr id="2" name="Slide Number Placeholder 1"/>
          <p:cNvSpPr>
            <a:spLocks noGrp="1"/>
          </p:cNvSpPr>
          <p:nvPr>
            <p:ph type="sldNum" sz="quarter" idx="12"/>
          </p:nvPr>
        </p:nvSpPr>
        <p:spPr/>
        <p:txBody>
          <a:bodyPr/>
          <a:lstStyle/>
          <a:p>
            <a:fld id="{30C81877-A5A0-B147-AA6F-4BEF5643BDE8}" type="slidenum">
              <a:rPr lang="en-US" smtClean="0"/>
              <a:t>10</a:t>
            </a:fld>
            <a:endParaRPr lang="en-US" dirty="0"/>
          </a:p>
        </p:txBody>
      </p:sp>
    </p:spTree>
    <p:extLst>
      <p:ext uri="{BB962C8B-B14F-4D97-AF65-F5344CB8AC3E}">
        <p14:creationId xmlns:p14="http://schemas.microsoft.com/office/powerpoint/2010/main" val="1088991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b="1" dirty="0"/>
              <a:t>Research that did successfully acquire longer term control groups</a:t>
            </a:r>
            <a:r>
              <a:rPr lang="en-US" b="1" dirty="0" smtClean="0"/>
              <a:t>, treating co-morbidity simultaneously,  </a:t>
            </a:r>
            <a:r>
              <a:rPr lang="en-US" b="1" dirty="0"/>
              <a:t>shows significant decrease in </a:t>
            </a:r>
            <a:r>
              <a:rPr lang="en-US" b="1" dirty="0" smtClean="0"/>
              <a:t>symptoms of </a:t>
            </a:r>
            <a:r>
              <a:rPr lang="en-US" b="1" dirty="0"/>
              <a:t>both disorders and increased longer term abstinence from Substance Use </a:t>
            </a:r>
            <a:r>
              <a:rPr lang="en-US" b="1" dirty="0" smtClean="0"/>
              <a:t>Disorders. </a:t>
            </a:r>
            <a:endParaRPr lang="en-US" dirty="0"/>
          </a:p>
          <a:p>
            <a:endParaRPr lang="en-US" dirty="0"/>
          </a:p>
        </p:txBody>
      </p:sp>
      <p:sp>
        <p:nvSpPr>
          <p:cNvPr id="2" name="Slide Number Placeholder 1"/>
          <p:cNvSpPr>
            <a:spLocks noGrp="1"/>
          </p:cNvSpPr>
          <p:nvPr>
            <p:ph type="sldNum" sz="quarter" idx="12"/>
          </p:nvPr>
        </p:nvSpPr>
        <p:spPr/>
        <p:txBody>
          <a:bodyPr/>
          <a:lstStyle/>
          <a:p>
            <a:fld id="{30C81877-A5A0-B147-AA6F-4BEF5643BDE8}" type="slidenum">
              <a:rPr lang="en-US" smtClean="0"/>
              <a:t>11</a:t>
            </a:fld>
            <a:endParaRPr lang="en-US" dirty="0"/>
          </a:p>
        </p:txBody>
      </p:sp>
    </p:spTree>
    <p:extLst>
      <p:ext uri="{BB962C8B-B14F-4D97-AF65-F5344CB8AC3E}">
        <p14:creationId xmlns:p14="http://schemas.microsoft.com/office/powerpoint/2010/main" val="2586915917"/>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7447"/>
            <a:ext cx="8229600" cy="7109192"/>
          </a:xfrm>
        </p:spPr>
        <p:txBody>
          <a:bodyPr>
            <a:noAutofit/>
          </a:bodyPr>
          <a:lstStyle/>
          <a:p>
            <a:r>
              <a:rPr lang="en-US" sz="2000" dirty="0"/>
              <a:t>Multicultural Awareness and Skills culturally diverse population: in Group </a:t>
            </a:r>
            <a:r>
              <a:rPr lang="en-US" sz="2000" dirty="0" err="1"/>
              <a:t>Practice:Corey</a:t>
            </a:r>
            <a:r>
              <a:rPr lang="en-US" sz="2000" dirty="0"/>
              <a:t> </a:t>
            </a:r>
            <a:endParaRPr lang="en-US" sz="2000" dirty="0" smtClean="0"/>
          </a:p>
          <a:p>
            <a:endParaRPr lang="en-US" sz="2000" dirty="0"/>
          </a:p>
          <a:p>
            <a:r>
              <a:rPr lang="en-US" sz="2000" dirty="0" smtClean="0"/>
              <a:t>Group </a:t>
            </a:r>
            <a:r>
              <a:rPr lang="en-US" sz="2000" dirty="0"/>
              <a:t>counselors acknowledge that ethnicity and culture influence behavior.</a:t>
            </a:r>
          </a:p>
          <a:p>
            <a:r>
              <a:rPr lang="en-US" sz="2000" dirty="0"/>
              <a:t>Group counselors consider the impact of adverse social, environmental, and political factors in assessing problems and designing interventions.</a:t>
            </a:r>
          </a:p>
          <a:p>
            <a:r>
              <a:rPr lang="en-US" sz="2000" dirty="0"/>
              <a:t>Group counselors are aware of how their own cultural background, attitude, values, believes, and bias, influence their work, and they make efforts to correct any prejudice they may have.</a:t>
            </a:r>
          </a:p>
          <a:p>
            <a:r>
              <a:rPr lang="en-US" sz="2000" dirty="0"/>
              <a:t>Group counselors respect the roles of family and community hierarchies within a clients culture.</a:t>
            </a:r>
          </a:p>
          <a:p>
            <a:r>
              <a:rPr lang="en-US" sz="2000" dirty="0"/>
              <a:t>Group counselors inform members about basic values that are implicit in the group process (such as self-disclosure, striding for independence and autonomy, risk taking expressing emotions, directness in communicating, and trust in the group)</a:t>
            </a:r>
            <a:r>
              <a:rPr lang="en-US" sz="2000" dirty="0" smtClean="0"/>
              <a:t>.</a:t>
            </a:r>
          </a:p>
          <a:p>
            <a:r>
              <a:rPr lang="en-US" sz="2000" dirty="0" smtClean="0">
                <a:solidFill>
                  <a:srgbClr val="FF0000"/>
                </a:solidFill>
              </a:rPr>
              <a:t>Diversity consider individual’s </a:t>
            </a:r>
            <a:r>
              <a:rPr lang="en-US" sz="2000" dirty="0">
                <a:solidFill>
                  <a:srgbClr val="FF0000"/>
                </a:solidFill>
              </a:rPr>
              <a:t>social identity including age, sexual orientation, physical disability, socioeconomic status, race/ethnicity, workplace role/ position, religious/spiritual orientation and work/ family concerns</a:t>
            </a:r>
            <a:r>
              <a:rPr lang="en-US" sz="2000" dirty="0" smtClean="0">
                <a:solidFill>
                  <a:srgbClr val="FF0000"/>
                </a:solidFill>
              </a:rPr>
              <a:t>.   </a:t>
            </a:r>
            <a:r>
              <a:rPr lang="en-US" sz="2000" dirty="0" smtClean="0"/>
              <a:t>￼</a:t>
            </a:r>
            <a:r>
              <a:rPr lang="en-US" sz="2000" dirty="0"/>
              <a:t>￼￼￼</a:t>
            </a:r>
            <a:r>
              <a:rPr lang="en-US" sz="2000" dirty="0" smtClean="0"/>
              <a:t>￼</a:t>
            </a:r>
            <a:endParaRPr lang="en-US" sz="2000" dirty="0"/>
          </a:p>
        </p:txBody>
      </p:sp>
      <p:sp>
        <p:nvSpPr>
          <p:cNvPr id="2" name="Slide Number Placeholder 1"/>
          <p:cNvSpPr>
            <a:spLocks noGrp="1"/>
          </p:cNvSpPr>
          <p:nvPr>
            <p:ph type="sldNum" sz="quarter" idx="12"/>
          </p:nvPr>
        </p:nvSpPr>
        <p:spPr/>
        <p:txBody>
          <a:bodyPr/>
          <a:lstStyle/>
          <a:p>
            <a:fld id="{30C81877-A5A0-B147-AA6F-4BEF5643BDE8}" type="slidenum">
              <a:rPr lang="en-US" smtClean="0"/>
              <a:t>12</a:t>
            </a:fld>
            <a:endParaRPr lang="en-US" dirty="0"/>
          </a:p>
        </p:txBody>
      </p:sp>
    </p:spTree>
    <p:extLst>
      <p:ext uri="{BB962C8B-B14F-4D97-AF65-F5344CB8AC3E}">
        <p14:creationId xmlns:p14="http://schemas.microsoft.com/office/powerpoint/2010/main" val="607034448"/>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SUD/DSM V</a:t>
            </a:r>
            <a:endParaRPr lang="en-US" dirty="0"/>
          </a:p>
        </p:txBody>
      </p:sp>
      <p:sp>
        <p:nvSpPr>
          <p:cNvPr id="3" name="Content Placeholder 2"/>
          <p:cNvSpPr>
            <a:spLocks noGrp="1"/>
          </p:cNvSpPr>
          <p:nvPr>
            <p:ph idx="1"/>
          </p:nvPr>
        </p:nvSpPr>
        <p:spPr/>
        <p:txBody>
          <a:bodyPr>
            <a:normAutofit fontScale="85000" lnSpcReduction="20000"/>
          </a:bodyPr>
          <a:lstStyle/>
          <a:p>
            <a:r>
              <a:rPr lang="en-US" dirty="0" smtClean="0"/>
              <a:t>eliminates </a:t>
            </a:r>
            <a:r>
              <a:rPr lang="en-US" dirty="0"/>
              <a:t>legal problems as a criterion. </a:t>
            </a:r>
            <a:endParaRPr lang="en-US" dirty="0" smtClean="0"/>
          </a:p>
          <a:p>
            <a:endParaRPr lang="en-US" dirty="0"/>
          </a:p>
          <a:p>
            <a:r>
              <a:rPr lang="en-US" dirty="0" smtClean="0"/>
              <a:t>eliminates </a:t>
            </a:r>
            <a:r>
              <a:rPr lang="en-US" dirty="0"/>
              <a:t>legal problems as a criterion. </a:t>
            </a:r>
            <a:endParaRPr lang="en-US" dirty="0" smtClean="0"/>
          </a:p>
          <a:p>
            <a:endParaRPr lang="en-US" dirty="0"/>
          </a:p>
          <a:p>
            <a:r>
              <a:rPr lang="en-US" dirty="0"/>
              <a:t>Severity:</a:t>
            </a:r>
          </a:p>
          <a:p>
            <a:endParaRPr lang="en-US" dirty="0"/>
          </a:p>
          <a:p>
            <a:r>
              <a:rPr lang="en-US" dirty="0">
                <a:solidFill>
                  <a:srgbClr val="262626"/>
                </a:solidFill>
              </a:rPr>
              <a:t>In general, two to three symptoms indicate a mild substance use disorder. Four to five symptoms would ordinarily be called a moderate substance use disorder. If six or more symptoms are present, this would be classified as a severe substance use disorder</a:t>
            </a:r>
            <a:endParaRPr lang="en-US" dirty="0" smtClean="0"/>
          </a:p>
          <a:p>
            <a:endParaRPr lang="en-US" dirty="0" smtClean="0"/>
          </a:p>
          <a:p>
            <a:endParaRPr lang="en-US" dirty="0"/>
          </a:p>
        </p:txBody>
      </p:sp>
      <p:sp>
        <p:nvSpPr>
          <p:cNvPr id="4" name="Slide Number Placeholder 3"/>
          <p:cNvSpPr>
            <a:spLocks noGrp="1"/>
          </p:cNvSpPr>
          <p:nvPr>
            <p:ph type="sldNum" sz="quarter" idx="12"/>
          </p:nvPr>
        </p:nvSpPr>
        <p:spPr/>
        <p:txBody>
          <a:bodyPr/>
          <a:lstStyle/>
          <a:p>
            <a:fld id="{30C81877-A5A0-B147-AA6F-4BEF5643BDE8}" type="slidenum">
              <a:rPr lang="en-US" smtClean="0"/>
              <a:t>13</a:t>
            </a:fld>
            <a:endParaRPr lang="en-US" dirty="0"/>
          </a:p>
        </p:txBody>
      </p:sp>
    </p:spTree>
    <p:extLst>
      <p:ext uri="{BB962C8B-B14F-4D97-AF65-F5344CB8AC3E}">
        <p14:creationId xmlns:p14="http://schemas.microsoft.com/office/powerpoint/2010/main" val="1744557599"/>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lnSpcReduction="10000"/>
          </a:bodyPr>
          <a:lstStyle/>
          <a:p>
            <a:r>
              <a:rPr lang="en-US" dirty="0" smtClean="0"/>
              <a:t>Application of Regulation Theory</a:t>
            </a:r>
          </a:p>
          <a:p>
            <a:endParaRPr lang="en-US" dirty="0"/>
          </a:p>
          <a:p>
            <a:pPr marL="0" indent="0">
              <a:buNone/>
            </a:pPr>
            <a:r>
              <a:rPr lang="en-US" dirty="0" smtClean="0"/>
              <a:t>                    in Group with PTSD/SUD</a:t>
            </a:r>
          </a:p>
          <a:p>
            <a:pPr marL="0" indent="0">
              <a:buNone/>
            </a:pPr>
            <a:endParaRPr lang="en-US" dirty="0"/>
          </a:p>
          <a:p>
            <a:pPr marL="0" indent="0">
              <a:buNone/>
            </a:pPr>
            <a:r>
              <a:rPr lang="en-US" dirty="0" smtClean="0"/>
              <a:t>                    the neurobiological effects in</a:t>
            </a:r>
          </a:p>
          <a:p>
            <a:pPr marL="0" indent="0">
              <a:buNone/>
            </a:pPr>
            <a:r>
              <a:rPr lang="en-US" dirty="0"/>
              <a:t> </a:t>
            </a:r>
            <a:r>
              <a:rPr lang="en-US" dirty="0" smtClean="0"/>
              <a:t>                   relationship to others and self</a:t>
            </a:r>
          </a:p>
          <a:p>
            <a:pPr marL="0" indent="0">
              <a:buNone/>
            </a:pPr>
            <a:r>
              <a:rPr lang="en-US" dirty="0" smtClean="0"/>
              <a:t>The capacity to self regulate through </a:t>
            </a:r>
            <a:r>
              <a:rPr lang="en-US" dirty="0" err="1" smtClean="0"/>
              <a:t>interoception</a:t>
            </a:r>
            <a:r>
              <a:rPr lang="en-US" dirty="0" smtClean="0"/>
              <a:t>….</a:t>
            </a:r>
            <a:endParaRPr lang="en-US" dirty="0"/>
          </a:p>
        </p:txBody>
      </p:sp>
      <p:sp>
        <p:nvSpPr>
          <p:cNvPr id="2" name="Slide Number Placeholder 1"/>
          <p:cNvSpPr>
            <a:spLocks noGrp="1"/>
          </p:cNvSpPr>
          <p:nvPr>
            <p:ph type="sldNum" sz="quarter" idx="12"/>
          </p:nvPr>
        </p:nvSpPr>
        <p:spPr/>
        <p:txBody>
          <a:bodyPr/>
          <a:lstStyle/>
          <a:p>
            <a:fld id="{30C81877-A5A0-B147-AA6F-4BEF5643BDE8}" type="slidenum">
              <a:rPr lang="en-US" smtClean="0"/>
              <a:t>14</a:t>
            </a:fld>
            <a:endParaRPr lang="en-US" dirty="0"/>
          </a:p>
        </p:txBody>
      </p:sp>
    </p:spTree>
    <p:extLst>
      <p:ext uri="{BB962C8B-B14F-4D97-AF65-F5344CB8AC3E}">
        <p14:creationId xmlns:p14="http://schemas.microsoft.com/office/powerpoint/2010/main" val="4245751302"/>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Regulation Theory</a:t>
            </a:r>
            <a:endParaRPr lang="en-US" dirty="0"/>
          </a:p>
        </p:txBody>
      </p:sp>
      <p:sp>
        <p:nvSpPr>
          <p:cNvPr id="3" name="Content Placeholder 2"/>
          <p:cNvSpPr>
            <a:spLocks noGrp="1"/>
          </p:cNvSpPr>
          <p:nvPr>
            <p:ph idx="1"/>
          </p:nvPr>
        </p:nvSpPr>
        <p:spPr/>
        <p:txBody>
          <a:bodyPr/>
          <a:lstStyle/>
          <a:p>
            <a:pPr marL="0" indent="0">
              <a:buNone/>
            </a:pPr>
            <a:r>
              <a:rPr lang="en-US" dirty="0" smtClean="0"/>
              <a:t>Optimum regulation between the self and others is directly related to the potential for reparative neurobiological experiences for those with PTSD/SUD.  This leads to increased potential for improved secure attachment</a:t>
            </a:r>
          </a:p>
          <a:p>
            <a:pPr marL="0" indent="0">
              <a:buNone/>
            </a:pPr>
            <a:r>
              <a:rPr lang="en-US" dirty="0" smtClean="0"/>
              <a:t>Experiences.</a:t>
            </a:r>
            <a:endParaRPr lang="en-US" dirty="0"/>
          </a:p>
        </p:txBody>
      </p:sp>
      <p:sp>
        <p:nvSpPr>
          <p:cNvPr id="4" name="Slide Number Placeholder 3"/>
          <p:cNvSpPr>
            <a:spLocks noGrp="1"/>
          </p:cNvSpPr>
          <p:nvPr>
            <p:ph type="sldNum" sz="quarter" idx="12"/>
          </p:nvPr>
        </p:nvSpPr>
        <p:spPr/>
        <p:txBody>
          <a:bodyPr/>
          <a:lstStyle/>
          <a:p>
            <a:fld id="{30C81877-A5A0-B147-AA6F-4BEF5643BDE8}" type="slidenum">
              <a:rPr lang="en-US" smtClean="0"/>
              <a:t>15</a:t>
            </a:fld>
            <a:endParaRPr lang="en-US" dirty="0"/>
          </a:p>
        </p:txBody>
      </p:sp>
    </p:spTree>
    <p:extLst>
      <p:ext uri="{BB962C8B-B14F-4D97-AF65-F5344CB8AC3E}">
        <p14:creationId xmlns:p14="http://schemas.microsoft.com/office/powerpoint/2010/main" val="3723828853"/>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600" dirty="0" smtClean="0"/>
              <a:t>Overview, PTSD, SUD similarities:</a:t>
            </a:r>
            <a:br>
              <a:rPr lang="en-US" sz="3600" dirty="0" smtClean="0"/>
            </a:br>
            <a:r>
              <a:rPr lang="en-US" sz="3600" dirty="0" smtClean="0"/>
              <a:t> attachment and regulation focus in group</a:t>
            </a:r>
            <a:endParaRPr lang="en-US" sz="3600" dirty="0"/>
          </a:p>
        </p:txBody>
      </p:sp>
      <p:sp>
        <p:nvSpPr>
          <p:cNvPr id="3" name="Content Placeholder 2"/>
          <p:cNvSpPr>
            <a:spLocks noGrp="1"/>
          </p:cNvSpPr>
          <p:nvPr>
            <p:ph idx="1"/>
          </p:nvPr>
        </p:nvSpPr>
        <p:spPr/>
        <p:txBody>
          <a:bodyPr/>
          <a:lstStyle/>
          <a:p>
            <a:endParaRPr lang="en-US" dirty="0" smtClean="0"/>
          </a:p>
          <a:p>
            <a:r>
              <a:rPr lang="en-US" dirty="0" smtClean="0"/>
              <a:t>Co-morbid symptoms and areas addressed in group psychotherapy parallel, both are often present and treatment goals.</a:t>
            </a:r>
            <a:endParaRPr lang="en-US" dirty="0"/>
          </a:p>
        </p:txBody>
      </p:sp>
      <p:sp>
        <p:nvSpPr>
          <p:cNvPr id="4" name="Slide Number Placeholder 3"/>
          <p:cNvSpPr>
            <a:spLocks noGrp="1"/>
          </p:cNvSpPr>
          <p:nvPr>
            <p:ph type="sldNum" sz="quarter" idx="12"/>
          </p:nvPr>
        </p:nvSpPr>
        <p:spPr/>
        <p:txBody>
          <a:bodyPr/>
          <a:lstStyle/>
          <a:p>
            <a:fld id="{30C81877-A5A0-B147-AA6F-4BEF5643BDE8}" type="slidenum">
              <a:rPr lang="en-US" smtClean="0"/>
              <a:t>16</a:t>
            </a:fld>
            <a:endParaRPr lang="en-US" dirty="0"/>
          </a:p>
        </p:txBody>
      </p:sp>
    </p:spTree>
    <p:extLst>
      <p:ext uri="{BB962C8B-B14F-4D97-AF65-F5344CB8AC3E}">
        <p14:creationId xmlns:p14="http://schemas.microsoft.com/office/powerpoint/2010/main" val="2036621070"/>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1"/>
          <p:cNvSpPr>
            <a:spLocks noGrp="1" noChangeArrowheads="1"/>
          </p:cNvSpPr>
          <p:nvPr>
            <p:ph type="body" idx="1"/>
          </p:nvPr>
        </p:nvSpPr>
        <p:spPr>
          <a:xfrm>
            <a:off x="765810" y="320040"/>
            <a:ext cx="7600950" cy="6263640"/>
          </a:xfrm>
          <a:ln/>
        </p:spPr>
        <p:txBody>
          <a:bodyPr>
            <a:normAutofit fontScale="77500" lnSpcReduction="20000"/>
          </a:bodyPr>
          <a:lstStyle/>
          <a:p>
            <a:pPr marL="0" indent="0">
              <a:buNone/>
            </a:pPr>
            <a:r>
              <a:rPr lang="en-US" sz="3600" b="1" dirty="0" smtClean="0">
                <a:effectLst>
                  <a:outerShdw blurRad="38100" dist="38100" dir="2700000" algn="tl">
                    <a:srgbClr val="000000"/>
                  </a:outerShdw>
                </a:effectLst>
              </a:rPr>
              <a:t>TRIGGERS THAT LEAD TO SYMPTOMS</a:t>
            </a:r>
            <a:endParaRPr lang="en-US" sz="3600" b="1" dirty="0">
              <a:effectLst>
                <a:outerShdw blurRad="38100" dist="38100" dir="2700000" algn="tl">
                  <a:srgbClr val="000000"/>
                </a:outerShdw>
              </a:effectLst>
            </a:endParaRPr>
          </a:p>
          <a:p>
            <a:r>
              <a:rPr lang="en-US" sz="3600" b="1" dirty="0">
                <a:solidFill>
                  <a:srgbClr val="FF7600"/>
                </a:solidFill>
                <a:effectLst>
                  <a:outerShdw blurRad="38100" dist="38100" dir="2700000" algn="tl">
                    <a:srgbClr val="000000"/>
                  </a:outerShdw>
                </a:effectLst>
              </a:rPr>
              <a:t>Central Systems pathways involved in Substance abuse  </a:t>
            </a:r>
            <a:r>
              <a:rPr lang="en-US" sz="3600" b="1" dirty="0" err="1">
                <a:solidFill>
                  <a:srgbClr val="FF7600"/>
                </a:solidFill>
                <a:effectLst>
                  <a:outerShdw blurRad="38100" dist="38100" dir="2700000" algn="tl">
                    <a:srgbClr val="000000"/>
                  </a:outerShdw>
                </a:effectLst>
              </a:rPr>
              <a:t>ptsd</a:t>
            </a:r>
            <a:endParaRPr lang="en-US" sz="3600" b="1" dirty="0">
              <a:solidFill>
                <a:srgbClr val="FF7600"/>
              </a:solidFill>
              <a:effectLst>
                <a:outerShdw blurRad="38100" dist="38100" dir="2700000" algn="tl">
                  <a:srgbClr val="000000"/>
                </a:outerShdw>
              </a:effectLst>
            </a:endParaRPr>
          </a:p>
          <a:p>
            <a:r>
              <a:rPr lang="en-US" sz="3600" b="1" dirty="0">
                <a:effectLst>
                  <a:outerShdw blurRad="38100" dist="38100" dir="2700000" algn="tl">
                    <a:srgbClr val="000000"/>
                  </a:outerShdw>
                </a:effectLst>
              </a:rPr>
              <a:t>     primary neurochemical systems </a:t>
            </a:r>
            <a:r>
              <a:rPr lang="en-US" sz="3600" b="1" dirty="0" err="1">
                <a:effectLst>
                  <a:outerShdw blurRad="38100" dist="38100" dir="2700000" algn="tl">
                    <a:srgbClr val="000000"/>
                  </a:outerShdw>
                </a:effectLst>
              </a:rPr>
              <a:t>Hypothalmic</a:t>
            </a:r>
            <a:r>
              <a:rPr lang="en-US" sz="3600" b="1" dirty="0">
                <a:effectLst>
                  <a:outerShdw blurRad="38100" dist="38100" dir="2700000" algn="tl">
                    <a:srgbClr val="000000"/>
                  </a:outerShdw>
                </a:effectLst>
              </a:rPr>
              <a:t> pituitary adrenal axis, </a:t>
            </a:r>
            <a:r>
              <a:rPr lang="en-US" sz="3600" b="1" dirty="0" err="1">
                <a:effectLst>
                  <a:outerShdw blurRad="38100" dist="38100" dir="2700000" algn="tl">
                    <a:srgbClr val="000000"/>
                  </a:outerShdw>
                </a:effectLst>
              </a:rPr>
              <a:t>extrahypothalamic</a:t>
            </a:r>
            <a:r>
              <a:rPr lang="en-US" sz="3600" b="1" dirty="0">
                <a:effectLst>
                  <a:outerShdw blurRad="38100" dist="38100" dir="2700000" algn="tl">
                    <a:srgbClr val="000000"/>
                  </a:outerShdw>
                </a:effectLst>
              </a:rPr>
              <a:t> CRF, noradrenergic system</a:t>
            </a:r>
          </a:p>
          <a:p>
            <a:r>
              <a:rPr lang="en-US" sz="3600" b="1" dirty="0">
                <a:effectLst>
                  <a:outerShdw blurRad="38100" dist="38100" dir="2700000" algn="tl">
                    <a:srgbClr val="000000"/>
                  </a:outerShdw>
                </a:effectLst>
              </a:rPr>
              <a:t>effects in primary brain system amygdala activation during </a:t>
            </a:r>
            <a:r>
              <a:rPr lang="en-US" sz="3600" b="1" dirty="0" err="1">
                <a:effectLst>
                  <a:outerShdw blurRad="38100" dist="38100" dir="2700000" algn="tl">
                    <a:srgbClr val="000000"/>
                  </a:outerShdw>
                </a:effectLst>
              </a:rPr>
              <a:t>ptsd</a:t>
            </a:r>
            <a:r>
              <a:rPr lang="en-US" sz="3600" b="1" dirty="0">
                <a:effectLst>
                  <a:outerShdw blurRad="38100" dist="38100" dir="2700000" algn="tl">
                    <a:srgbClr val="000000"/>
                  </a:outerShdw>
                </a:effectLst>
              </a:rPr>
              <a:t> symptom provocation/cue presentation in substance use disorder</a:t>
            </a:r>
          </a:p>
          <a:p>
            <a:r>
              <a:rPr lang="en-US" sz="3600" b="1" dirty="0">
                <a:effectLst>
                  <a:outerShdw blurRad="38100" dist="38100" dir="2700000" algn="tl">
                    <a:srgbClr val="000000"/>
                  </a:outerShdw>
                </a:effectLst>
              </a:rPr>
              <a:t>CSF CRF and norepinephrine in substance withdrawal and </a:t>
            </a:r>
            <a:r>
              <a:rPr lang="en-US" sz="3600" b="1" dirty="0" err="1">
                <a:effectLst>
                  <a:outerShdw blurRad="38100" dist="38100" dir="2700000" algn="tl">
                    <a:srgbClr val="000000"/>
                  </a:outerShdw>
                </a:effectLst>
              </a:rPr>
              <a:t>ptsd</a:t>
            </a:r>
            <a:r>
              <a:rPr lang="en-US" sz="3600" b="1" dirty="0">
                <a:effectLst>
                  <a:outerShdw blurRad="38100" dist="38100" dir="2700000" algn="tl">
                    <a:srgbClr val="000000"/>
                  </a:outerShdw>
                </a:effectLst>
              </a:rPr>
              <a:t>/ feed forward system of progressive augmentation of stress response                                         </a:t>
            </a:r>
            <a:r>
              <a:rPr lang="en-US" sz="3600" b="1" dirty="0" err="1">
                <a:effectLst>
                  <a:outerShdw blurRad="38100" dist="38100" dir="2700000" algn="tl">
                    <a:srgbClr val="000000"/>
                  </a:outerShdw>
                </a:effectLst>
              </a:rPr>
              <a:t>brady</a:t>
            </a:r>
            <a:r>
              <a:rPr lang="en-US" sz="3600" b="1" dirty="0">
                <a:effectLst>
                  <a:outerShdw blurRad="38100" dist="38100" dir="2700000" algn="tl">
                    <a:srgbClr val="000000"/>
                  </a:outerShdw>
                </a:effectLst>
              </a:rPr>
              <a:t>/</a:t>
            </a:r>
            <a:r>
              <a:rPr lang="en-US" sz="3600" b="1" dirty="0" err="1">
                <a:effectLst>
                  <a:outerShdw blurRad="38100" dist="38100" dir="2700000" algn="tl">
                    <a:srgbClr val="000000"/>
                  </a:outerShdw>
                </a:effectLst>
              </a:rPr>
              <a:t>sinha</a:t>
            </a:r>
            <a:r>
              <a:rPr lang="en-US" sz="3600" b="1" dirty="0">
                <a:effectLst>
                  <a:outerShdw blurRad="38100" dist="38100" dir="2700000" algn="tl">
                    <a:srgbClr val="000000"/>
                  </a:outerShdw>
                </a:effectLst>
              </a:rPr>
              <a:t>                                       </a:t>
            </a:r>
          </a:p>
          <a:p>
            <a:endParaRPr lang="en-US" sz="2200" b="1" dirty="0">
              <a:effectLst>
                <a:outerShdw blurRad="38100" dist="38100" dir="2700000" algn="tl">
                  <a:srgbClr val="000000"/>
                </a:outerShdw>
              </a:effectLst>
            </a:endParaRPr>
          </a:p>
          <a:p>
            <a:endParaRPr lang="en-US" sz="2200" b="1" dirty="0">
              <a:effectLst>
                <a:outerShdw blurRad="38100" dist="38100" dir="2700000" algn="tl">
                  <a:srgbClr val="000000"/>
                </a:outerShdw>
              </a:effectLst>
            </a:endParaRPr>
          </a:p>
          <a:p>
            <a:endParaRPr lang="en-US" sz="2200" b="1" dirty="0"/>
          </a:p>
        </p:txBody>
      </p:sp>
      <p:sp>
        <p:nvSpPr>
          <p:cNvPr id="2" name="Slide Number Placeholder 1"/>
          <p:cNvSpPr>
            <a:spLocks noGrp="1"/>
          </p:cNvSpPr>
          <p:nvPr>
            <p:ph type="sldNum" sz="quarter" idx="12"/>
          </p:nvPr>
        </p:nvSpPr>
        <p:spPr/>
        <p:txBody>
          <a:bodyPr/>
          <a:lstStyle/>
          <a:p>
            <a:fld id="{30C81877-A5A0-B147-AA6F-4BEF5643BDE8}" type="slidenum">
              <a:rPr lang="en-US" smtClean="0"/>
              <a:t>17</a:t>
            </a:fld>
            <a:endParaRPr lang="en-US" dirty="0"/>
          </a:p>
        </p:txBody>
      </p:sp>
    </p:spTree>
    <p:extLst>
      <p:ext uri="{BB962C8B-B14F-4D97-AF65-F5344CB8AC3E}">
        <p14:creationId xmlns:p14="http://schemas.microsoft.com/office/powerpoint/2010/main" val="30975131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000" b="1" dirty="0"/>
              <a:t>The Role of CRF and CRF-related Peptides in the Dark Side of Addiction</a:t>
            </a:r>
            <a:r>
              <a:rPr lang="en-US" sz="2000" dirty="0"/>
              <a:t/>
            </a:r>
            <a:br>
              <a:rPr lang="en-US" sz="2000" dirty="0"/>
            </a:br>
            <a:r>
              <a:rPr lang="en-US" sz="2000" dirty="0">
                <a:hlinkClick r:id="rId2"/>
              </a:rPr>
              <a:t>George F. Koob</a:t>
            </a:r>
            <a:r>
              <a:rPr lang="en-US" sz="2000" dirty="0"/>
              <a:t>, Ph.D.</a:t>
            </a:r>
            <a:br>
              <a:rPr lang="en-US" sz="2000" dirty="0"/>
            </a:br>
            <a:endParaRPr lang="en-US" sz="2000" dirty="0"/>
          </a:p>
        </p:txBody>
      </p:sp>
      <p:sp>
        <p:nvSpPr>
          <p:cNvPr id="3" name="Content Placeholder 2"/>
          <p:cNvSpPr>
            <a:spLocks noGrp="1"/>
          </p:cNvSpPr>
          <p:nvPr>
            <p:ph idx="1"/>
          </p:nvPr>
        </p:nvSpPr>
        <p:spPr/>
        <p:txBody>
          <a:bodyPr>
            <a:normAutofit lnSpcReduction="10000"/>
          </a:bodyPr>
          <a:lstStyle/>
          <a:p>
            <a:r>
              <a:rPr lang="en-US" dirty="0"/>
              <a:t>Activation of brain stress systems is hypothesized to be a key element of the negative emotional state produced by dependence that drives drug-seeking through negative reinforcement mechanisms, defined as the “dark side” of addiction. There is a role of </a:t>
            </a:r>
            <a:r>
              <a:rPr lang="en-US" dirty="0" err="1"/>
              <a:t>corticotropin</a:t>
            </a:r>
            <a:r>
              <a:rPr lang="en-US" dirty="0"/>
              <a:t>-releasing factor in the dark side of addiction. CRF is a key mediator of the hormonal, autonomic, and behavior responses to stressors.</a:t>
            </a:r>
          </a:p>
          <a:p>
            <a:endParaRPr lang="en-US" dirty="0"/>
          </a:p>
        </p:txBody>
      </p:sp>
      <p:sp>
        <p:nvSpPr>
          <p:cNvPr id="4" name="Slide Number Placeholder 3"/>
          <p:cNvSpPr>
            <a:spLocks noGrp="1"/>
          </p:cNvSpPr>
          <p:nvPr>
            <p:ph type="sldNum" sz="quarter" idx="12"/>
          </p:nvPr>
        </p:nvSpPr>
        <p:spPr/>
        <p:txBody>
          <a:bodyPr/>
          <a:lstStyle/>
          <a:p>
            <a:fld id="{30C81877-A5A0-B147-AA6F-4BEF5643BDE8}" type="slidenum">
              <a:rPr lang="en-US" smtClean="0"/>
              <a:t>18</a:t>
            </a:fld>
            <a:endParaRPr lang="en-US" dirty="0"/>
          </a:p>
        </p:txBody>
      </p:sp>
    </p:spTree>
    <p:extLst>
      <p:ext uri="{BB962C8B-B14F-4D97-AF65-F5344CB8AC3E}">
        <p14:creationId xmlns:p14="http://schemas.microsoft.com/office/powerpoint/2010/main" val="1370331181"/>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rcRect t="6576" b="6576"/>
          <a:stretch>
            <a:fillRect/>
          </a:stretch>
        </p:blipFill>
        <p:spPr>
          <a:xfrm>
            <a:off x="141288" y="188913"/>
            <a:ext cx="8545512" cy="5937250"/>
          </a:xfrm>
        </p:spPr>
      </p:pic>
      <p:sp>
        <p:nvSpPr>
          <p:cNvPr id="2" name="Slide Number Placeholder 1"/>
          <p:cNvSpPr>
            <a:spLocks noGrp="1"/>
          </p:cNvSpPr>
          <p:nvPr>
            <p:ph type="sldNum" sz="quarter" idx="12"/>
          </p:nvPr>
        </p:nvSpPr>
        <p:spPr/>
        <p:txBody>
          <a:bodyPr/>
          <a:lstStyle/>
          <a:p>
            <a:fld id="{30C81877-A5A0-B147-AA6F-4BEF5643BDE8}" type="slidenum">
              <a:rPr lang="en-US" smtClean="0"/>
              <a:t>19</a:t>
            </a:fld>
            <a:endParaRPr lang="en-US" dirty="0"/>
          </a:p>
        </p:txBody>
      </p:sp>
    </p:spTree>
    <p:extLst>
      <p:ext uri="{BB962C8B-B14F-4D97-AF65-F5344CB8AC3E}">
        <p14:creationId xmlns:p14="http://schemas.microsoft.com/office/powerpoint/2010/main" val="2932658574"/>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46976"/>
            <a:ext cx="8229600" cy="5879187"/>
          </a:xfrm>
        </p:spPr>
        <p:txBody>
          <a:bodyPr>
            <a:normAutofit fontScale="25000" lnSpcReduction="20000"/>
          </a:bodyPr>
          <a:lstStyle/>
          <a:p>
            <a:r>
              <a:rPr lang="fr-FR" sz="4400" dirty="0">
                <a:latin typeface="Cambria"/>
                <a:ea typeface="ＭＳ 明朝"/>
              </a:rPr>
              <a:t>SCHEDULE                                   1:00 </a:t>
            </a:r>
            <a:r>
              <a:rPr lang="fr-FR" sz="4400" dirty="0" err="1">
                <a:latin typeface="Cambria"/>
                <a:ea typeface="ＭＳ 明朝"/>
              </a:rPr>
              <a:t>Opening</a:t>
            </a:r>
            <a:r>
              <a:rPr lang="fr-FR" sz="4400" dirty="0">
                <a:latin typeface="Cambria"/>
                <a:ea typeface="ＭＳ 明朝"/>
              </a:rPr>
              <a:t> Introduction</a:t>
            </a:r>
          </a:p>
          <a:p>
            <a:endParaRPr lang="fr-FR" sz="4400" dirty="0">
              <a:latin typeface="Cambria"/>
              <a:ea typeface="ＭＳ 明朝"/>
            </a:endParaRPr>
          </a:p>
          <a:p>
            <a:r>
              <a:rPr lang="fr-FR" sz="4400" dirty="0">
                <a:latin typeface="Cambria"/>
                <a:ea typeface="ＭＳ 明朝"/>
              </a:rPr>
              <a:t>Rational for Group </a:t>
            </a:r>
            <a:r>
              <a:rPr lang="fr-FR" sz="4400" dirty="0" err="1">
                <a:latin typeface="Cambria"/>
                <a:ea typeface="ＭＳ 明朝"/>
              </a:rPr>
              <a:t>Psychotherapy</a:t>
            </a:r>
            <a:r>
              <a:rPr lang="fr-FR" sz="4400" dirty="0">
                <a:latin typeface="Cambria"/>
                <a:ea typeface="ＭＳ 明朝"/>
              </a:rPr>
              <a:t> and </a:t>
            </a:r>
            <a:r>
              <a:rPr lang="fr-FR" sz="4400" dirty="0" err="1">
                <a:latin typeface="Cambria"/>
                <a:ea typeface="ＭＳ 明朝"/>
              </a:rPr>
              <a:t>Community</a:t>
            </a:r>
            <a:r>
              <a:rPr lang="fr-FR" sz="4400" dirty="0">
                <a:latin typeface="Cambria"/>
                <a:ea typeface="ＭＳ 明朝"/>
              </a:rPr>
              <a:t> Support </a:t>
            </a:r>
            <a:r>
              <a:rPr lang="fr-FR" sz="4400" dirty="0" err="1">
                <a:latin typeface="Cambria"/>
                <a:ea typeface="ＭＳ 明朝"/>
              </a:rPr>
              <a:t>will</a:t>
            </a:r>
            <a:r>
              <a:rPr lang="fr-FR" sz="4400" dirty="0">
                <a:latin typeface="Cambria"/>
                <a:ea typeface="ＭＳ 明朝"/>
              </a:rPr>
              <a:t> </a:t>
            </a:r>
            <a:r>
              <a:rPr lang="fr-FR" sz="4400" dirty="0" err="1">
                <a:latin typeface="Cambria"/>
                <a:ea typeface="ＭＳ 明朝"/>
              </a:rPr>
              <a:t>be</a:t>
            </a:r>
            <a:r>
              <a:rPr lang="fr-FR" sz="4400" dirty="0">
                <a:latin typeface="Cambria"/>
                <a:ea typeface="ＭＳ 明朝"/>
              </a:rPr>
              <a:t> </a:t>
            </a:r>
            <a:r>
              <a:rPr lang="fr-FR" sz="4400" dirty="0" err="1">
                <a:latin typeface="Cambria"/>
                <a:ea typeface="ＭＳ 明朝"/>
              </a:rPr>
              <a:t>discussed</a:t>
            </a:r>
            <a:r>
              <a:rPr lang="fr-FR" sz="4400" dirty="0">
                <a:latin typeface="Cambria"/>
                <a:ea typeface="ＭＳ 明朝"/>
              </a:rPr>
              <a:t> </a:t>
            </a:r>
            <a:r>
              <a:rPr lang="fr-FR" sz="4400" dirty="0" err="1">
                <a:latin typeface="Cambria"/>
                <a:ea typeface="ＭＳ 明朝"/>
              </a:rPr>
              <a:t>through</a:t>
            </a:r>
            <a:r>
              <a:rPr lang="fr-FR" sz="4400" dirty="0">
                <a:latin typeface="Cambria"/>
                <a:ea typeface="ＭＳ 明朝"/>
              </a:rPr>
              <a:t> the use of a Poster, </a:t>
            </a:r>
            <a:r>
              <a:rPr lang="fr-FR" sz="4400" dirty="0" err="1">
                <a:latin typeface="Cambria"/>
                <a:ea typeface="ＭＳ 明朝"/>
              </a:rPr>
              <a:t>describing</a:t>
            </a:r>
            <a:r>
              <a:rPr lang="fr-FR" sz="4400" dirty="0">
                <a:latin typeface="Cambria"/>
                <a:ea typeface="ＭＳ 明朝"/>
              </a:rPr>
              <a:t> </a:t>
            </a:r>
            <a:r>
              <a:rPr lang="fr-FR" sz="4400" dirty="0" err="1">
                <a:latin typeface="Cambria"/>
                <a:ea typeface="ＭＳ 明朝"/>
              </a:rPr>
              <a:t>analysis</a:t>
            </a:r>
            <a:r>
              <a:rPr lang="fr-FR" sz="4400" dirty="0">
                <a:latin typeface="Cambria"/>
                <a:ea typeface="ＭＳ 明朝"/>
              </a:rPr>
              <a:t> of </a:t>
            </a:r>
            <a:r>
              <a:rPr lang="fr-FR" sz="4400" dirty="0" err="1">
                <a:latin typeface="Cambria"/>
                <a:ea typeface="ＭＳ 明朝"/>
              </a:rPr>
              <a:t>research</a:t>
            </a:r>
            <a:r>
              <a:rPr lang="fr-FR" sz="4400" dirty="0">
                <a:latin typeface="Cambria"/>
                <a:ea typeface="ＭＳ 明朝"/>
              </a:rPr>
              <a:t> </a:t>
            </a:r>
            <a:r>
              <a:rPr lang="fr-FR" sz="4400" dirty="0" err="1">
                <a:latin typeface="Cambria"/>
                <a:ea typeface="ＭＳ 明朝"/>
              </a:rPr>
              <a:t>based</a:t>
            </a:r>
            <a:r>
              <a:rPr lang="fr-FR" sz="4400" dirty="0">
                <a:latin typeface="Cambria"/>
                <a:ea typeface="ＭＳ 明朝"/>
              </a:rPr>
              <a:t> </a:t>
            </a:r>
            <a:r>
              <a:rPr lang="fr-FR" sz="4400" dirty="0" err="1">
                <a:latin typeface="Cambria"/>
                <a:ea typeface="ＭＳ 明朝"/>
              </a:rPr>
              <a:t>evidence</a:t>
            </a:r>
            <a:r>
              <a:rPr lang="fr-FR" sz="4400" dirty="0">
                <a:latin typeface="Cambria"/>
                <a:ea typeface="ＭＳ 明朝"/>
              </a:rPr>
              <a:t> for the use of </a:t>
            </a:r>
            <a:r>
              <a:rPr lang="fr-FR" sz="4400" dirty="0" err="1">
                <a:latin typeface="Cambria"/>
                <a:ea typeface="ＭＳ 明朝"/>
              </a:rPr>
              <a:t>treatment</a:t>
            </a:r>
            <a:r>
              <a:rPr lang="fr-FR" sz="4400" dirty="0">
                <a:latin typeface="Cambria"/>
                <a:ea typeface="ＭＳ 明朝"/>
              </a:rPr>
              <a:t> of Group </a:t>
            </a:r>
            <a:r>
              <a:rPr lang="fr-FR" sz="4400" dirty="0" err="1">
                <a:latin typeface="Cambria"/>
                <a:ea typeface="ＭＳ 明朝"/>
              </a:rPr>
              <a:t>Psychotherapy</a:t>
            </a:r>
            <a:r>
              <a:rPr lang="fr-FR" sz="4400" dirty="0">
                <a:latin typeface="Cambria"/>
                <a:ea typeface="ＭＳ 明朝"/>
              </a:rPr>
              <a:t>, and </a:t>
            </a:r>
            <a:r>
              <a:rPr lang="fr-FR" sz="4400" dirty="0" err="1">
                <a:latin typeface="Cambria"/>
                <a:ea typeface="ＭＳ 明朝"/>
              </a:rPr>
              <a:t>Community</a:t>
            </a:r>
            <a:r>
              <a:rPr lang="fr-FR" sz="4400" dirty="0">
                <a:latin typeface="Cambria"/>
                <a:ea typeface="ＭＳ 明朝"/>
              </a:rPr>
              <a:t> Support.</a:t>
            </a:r>
          </a:p>
          <a:p>
            <a:endParaRPr lang="fr-FR" sz="4400" dirty="0">
              <a:latin typeface="Cambria"/>
              <a:ea typeface="ＭＳ 明朝"/>
            </a:endParaRPr>
          </a:p>
          <a:p>
            <a:endParaRPr lang="fr-FR" sz="4400" dirty="0">
              <a:latin typeface="Cambria"/>
              <a:ea typeface="ＭＳ 明朝"/>
            </a:endParaRPr>
          </a:p>
          <a:p>
            <a:r>
              <a:rPr lang="fr-FR" sz="4400" dirty="0">
                <a:latin typeface="Cambria"/>
                <a:ea typeface="ＭＳ 明朝"/>
              </a:rPr>
              <a:t>1</a:t>
            </a:r>
            <a:r>
              <a:rPr lang="fr-FR" sz="4400" dirty="0" smtClean="0">
                <a:latin typeface="Cambria"/>
                <a:ea typeface="ＭＳ 明朝"/>
              </a:rPr>
              <a:t>:15</a:t>
            </a:r>
            <a:endParaRPr lang="fr-FR" sz="4400" dirty="0">
              <a:latin typeface="Cambria"/>
              <a:ea typeface="ＭＳ 明朝"/>
            </a:endParaRPr>
          </a:p>
          <a:p>
            <a:endParaRPr lang="fr-FR" sz="4400" dirty="0">
              <a:solidFill>
                <a:srgbClr val="000000"/>
              </a:solidFill>
              <a:latin typeface="Helvetica"/>
              <a:ea typeface="ＭＳ 明朝"/>
            </a:endParaRPr>
          </a:p>
          <a:p>
            <a:r>
              <a:rPr lang="fr-FR" sz="4400" dirty="0" err="1">
                <a:solidFill>
                  <a:srgbClr val="000000"/>
                </a:solidFill>
                <a:latin typeface="Helvetica"/>
                <a:ea typeface="ＭＳ 明朝"/>
              </a:rPr>
              <a:t>Utilizing</a:t>
            </a:r>
            <a:r>
              <a:rPr lang="fr-FR" sz="4400" dirty="0">
                <a:solidFill>
                  <a:srgbClr val="000000"/>
                </a:solidFill>
                <a:latin typeface="Helvetica"/>
                <a:ea typeface="ＭＳ 明朝"/>
              </a:rPr>
              <a:t> </a:t>
            </a:r>
            <a:r>
              <a:rPr lang="fr-FR" sz="4400" dirty="0" err="1">
                <a:solidFill>
                  <a:srgbClr val="000000"/>
                </a:solidFill>
                <a:latin typeface="Helvetica"/>
                <a:ea typeface="ＭＳ 明朝"/>
              </a:rPr>
              <a:t>slide</a:t>
            </a:r>
            <a:r>
              <a:rPr lang="fr-FR" sz="4400" dirty="0">
                <a:solidFill>
                  <a:srgbClr val="000000"/>
                </a:solidFill>
                <a:latin typeface="Helvetica"/>
                <a:ea typeface="ＭＳ 明朝"/>
              </a:rPr>
              <a:t> show, </a:t>
            </a:r>
            <a:r>
              <a:rPr lang="fr-FR" sz="4400" dirty="0" err="1">
                <a:solidFill>
                  <a:srgbClr val="000000"/>
                </a:solidFill>
                <a:latin typeface="Helvetica"/>
                <a:ea typeface="ＭＳ 明朝"/>
              </a:rPr>
              <a:t>there</a:t>
            </a:r>
            <a:r>
              <a:rPr lang="fr-FR" sz="4400" dirty="0">
                <a:solidFill>
                  <a:srgbClr val="000000"/>
                </a:solidFill>
                <a:latin typeface="Helvetica"/>
                <a:ea typeface="ＭＳ 明朝"/>
              </a:rPr>
              <a:t> </a:t>
            </a:r>
            <a:r>
              <a:rPr lang="fr-FR" sz="4400" dirty="0" err="1">
                <a:solidFill>
                  <a:srgbClr val="000000"/>
                </a:solidFill>
                <a:latin typeface="Helvetica"/>
                <a:ea typeface="ＭＳ 明朝"/>
              </a:rPr>
              <a:t>will</a:t>
            </a:r>
            <a:r>
              <a:rPr lang="fr-FR" sz="4400" dirty="0">
                <a:solidFill>
                  <a:srgbClr val="000000"/>
                </a:solidFill>
                <a:latin typeface="Helvetica"/>
                <a:ea typeface="ＭＳ 明朝"/>
              </a:rPr>
              <a:t> </a:t>
            </a:r>
            <a:r>
              <a:rPr lang="fr-FR" sz="4400" dirty="0" err="1">
                <a:solidFill>
                  <a:srgbClr val="000000"/>
                </a:solidFill>
                <a:latin typeface="Helvetica"/>
                <a:ea typeface="ＭＳ 明朝"/>
              </a:rPr>
              <a:t>be</a:t>
            </a:r>
            <a:r>
              <a:rPr lang="fr-FR" sz="4400" dirty="0">
                <a:solidFill>
                  <a:srgbClr val="000000"/>
                </a:solidFill>
                <a:latin typeface="Helvetica"/>
                <a:ea typeface="ＭＳ 明朝"/>
              </a:rPr>
              <a:t> a </a:t>
            </a:r>
            <a:r>
              <a:rPr lang="fr-FR" sz="4400" dirty="0" err="1">
                <a:solidFill>
                  <a:srgbClr val="000000"/>
                </a:solidFill>
                <a:latin typeface="Helvetica"/>
                <a:ea typeface="ＭＳ 明朝"/>
              </a:rPr>
              <a:t>didactic</a:t>
            </a:r>
            <a:r>
              <a:rPr lang="fr-FR" sz="4400" dirty="0">
                <a:solidFill>
                  <a:srgbClr val="000000"/>
                </a:solidFill>
                <a:latin typeface="Helvetica"/>
                <a:ea typeface="ＭＳ 明朝"/>
              </a:rPr>
              <a:t> </a:t>
            </a:r>
            <a:r>
              <a:rPr lang="fr-FR" sz="4400" dirty="0" err="1">
                <a:solidFill>
                  <a:srgbClr val="000000"/>
                </a:solidFill>
                <a:latin typeface="Helvetica"/>
                <a:ea typeface="ＭＳ 明朝"/>
              </a:rPr>
              <a:t>overview</a:t>
            </a:r>
            <a:r>
              <a:rPr lang="fr-FR" sz="4400" dirty="0">
                <a:solidFill>
                  <a:srgbClr val="000000"/>
                </a:solidFill>
                <a:latin typeface="Helvetica"/>
                <a:ea typeface="ＭＳ 明朝"/>
              </a:rPr>
              <a:t> of PTSD/SUD/ AD </a:t>
            </a:r>
            <a:r>
              <a:rPr lang="fr-FR" sz="4400" dirty="0" err="1">
                <a:solidFill>
                  <a:srgbClr val="000000"/>
                </a:solidFill>
                <a:latin typeface="Helvetica"/>
                <a:ea typeface="ＭＳ 明朝"/>
              </a:rPr>
              <a:t>symptoms</a:t>
            </a:r>
            <a:r>
              <a:rPr lang="fr-FR" sz="4400" dirty="0">
                <a:solidFill>
                  <a:srgbClr val="000000"/>
                </a:solidFill>
                <a:latin typeface="Helvetica"/>
                <a:ea typeface="ＭＳ 明朝"/>
              </a:rPr>
              <a:t>.   </a:t>
            </a:r>
            <a:r>
              <a:rPr lang="fr-FR" sz="4400" dirty="0" err="1">
                <a:solidFill>
                  <a:srgbClr val="000000"/>
                </a:solidFill>
                <a:latin typeface="Helvetica"/>
                <a:ea typeface="ＭＳ 明朝"/>
              </a:rPr>
              <a:t>Also</a:t>
            </a:r>
            <a:r>
              <a:rPr lang="fr-FR" sz="4400" dirty="0">
                <a:solidFill>
                  <a:srgbClr val="000000"/>
                </a:solidFill>
                <a:latin typeface="Helvetica"/>
                <a:ea typeface="ＭＳ 明朝"/>
              </a:rPr>
              <a:t>, an </a:t>
            </a:r>
            <a:r>
              <a:rPr lang="fr-FR" sz="4400" dirty="0" err="1">
                <a:solidFill>
                  <a:srgbClr val="000000"/>
                </a:solidFill>
                <a:latin typeface="Helvetica"/>
                <a:ea typeface="ＭＳ 明朝"/>
              </a:rPr>
              <a:t>overview</a:t>
            </a:r>
            <a:r>
              <a:rPr lang="fr-FR" sz="4400" dirty="0">
                <a:solidFill>
                  <a:srgbClr val="000000"/>
                </a:solidFill>
                <a:latin typeface="Helvetica"/>
                <a:ea typeface="ＭＳ 明朝"/>
              </a:rPr>
              <a:t> of basic stress </a:t>
            </a:r>
            <a:r>
              <a:rPr lang="fr-FR" sz="4400" dirty="0" err="1">
                <a:solidFill>
                  <a:srgbClr val="000000"/>
                </a:solidFill>
                <a:latin typeface="Helvetica"/>
                <a:ea typeface="ＭＳ 明朝"/>
              </a:rPr>
              <a:t>related</a:t>
            </a:r>
            <a:r>
              <a:rPr lang="fr-FR" sz="4400" dirty="0">
                <a:solidFill>
                  <a:srgbClr val="000000"/>
                </a:solidFill>
                <a:latin typeface="Helvetica"/>
                <a:ea typeface="ＭＳ 明朝"/>
              </a:rPr>
              <a:t> </a:t>
            </a:r>
            <a:r>
              <a:rPr lang="fr-FR" sz="4400" dirty="0" err="1">
                <a:solidFill>
                  <a:srgbClr val="000000"/>
                </a:solidFill>
                <a:latin typeface="Helvetica"/>
                <a:ea typeface="ＭＳ 明朝"/>
              </a:rPr>
              <a:t>responses</a:t>
            </a:r>
            <a:r>
              <a:rPr lang="fr-FR" sz="4400" dirty="0">
                <a:solidFill>
                  <a:srgbClr val="000000"/>
                </a:solidFill>
                <a:latin typeface="Helvetica"/>
                <a:ea typeface="ＭＳ 明朝"/>
              </a:rPr>
              <a:t> </a:t>
            </a:r>
            <a:r>
              <a:rPr lang="fr-FR" sz="4400" dirty="0" err="1">
                <a:solidFill>
                  <a:srgbClr val="000000"/>
                </a:solidFill>
                <a:latin typeface="Helvetica"/>
                <a:ea typeface="ＭＳ 明朝"/>
              </a:rPr>
              <a:t>that</a:t>
            </a:r>
            <a:r>
              <a:rPr lang="fr-FR" sz="4400" dirty="0">
                <a:solidFill>
                  <a:srgbClr val="000000"/>
                </a:solidFill>
                <a:latin typeface="Helvetica"/>
                <a:ea typeface="ＭＳ 明朝"/>
              </a:rPr>
              <a:t> lead to </a:t>
            </a:r>
            <a:r>
              <a:rPr lang="fr-FR" sz="4400" dirty="0" err="1">
                <a:solidFill>
                  <a:srgbClr val="000000"/>
                </a:solidFill>
                <a:latin typeface="Helvetica"/>
                <a:ea typeface="ＭＳ 明朝"/>
              </a:rPr>
              <a:t>increased</a:t>
            </a:r>
            <a:r>
              <a:rPr lang="fr-FR" sz="4400" dirty="0">
                <a:solidFill>
                  <a:srgbClr val="000000"/>
                </a:solidFill>
                <a:latin typeface="Helvetica"/>
                <a:ea typeface="ＭＳ 明朝"/>
              </a:rPr>
              <a:t> </a:t>
            </a:r>
            <a:r>
              <a:rPr lang="fr-FR" sz="4400" dirty="0" err="1">
                <a:solidFill>
                  <a:srgbClr val="000000"/>
                </a:solidFill>
                <a:latin typeface="Helvetica"/>
                <a:ea typeface="ＭＳ 明朝"/>
              </a:rPr>
              <a:t>likelihood</a:t>
            </a:r>
            <a:r>
              <a:rPr lang="fr-FR" sz="4400" dirty="0">
                <a:solidFill>
                  <a:srgbClr val="000000"/>
                </a:solidFill>
                <a:latin typeface="Helvetica"/>
                <a:ea typeface="ＭＳ 明朝"/>
              </a:rPr>
              <a:t> of substance abuse and PTSD SYMPTOMS; </a:t>
            </a:r>
            <a:r>
              <a:rPr lang="fr-FR" sz="4400" dirty="0" err="1">
                <a:solidFill>
                  <a:srgbClr val="000000"/>
                </a:solidFill>
                <a:latin typeface="Helvetica"/>
                <a:ea typeface="ＭＳ 明朝"/>
              </a:rPr>
              <a:t>overview</a:t>
            </a:r>
            <a:r>
              <a:rPr lang="fr-FR" sz="4400" dirty="0">
                <a:solidFill>
                  <a:srgbClr val="000000"/>
                </a:solidFill>
                <a:latin typeface="Helvetica"/>
                <a:ea typeface="ＭＳ 明朝"/>
              </a:rPr>
              <a:t> of triggers </a:t>
            </a:r>
            <a:r>
              <a:rPr lang="fr-FR" sz="4400" dirty="0" err="1">
                <a:solidFill>
                  <a:srgbClr val="000000"/>
                </a:solidFill>
                <a:latin typeface="Helvetica"/>
                <a:ea typeface="ＭＳ 明朝"/>
              </a:rPr>
              <a:t>that</a:t>
            </a:r>
            <a:r>
              <a:rPr lang="fr-FR" sz="4400" dirty="0">
                <a:solidFill>
                  <a:srgbClr val="000000"/>
                </a:solidFill>
                <a:latin typeface="Helvetica"/>
                <a:ea typeface="ＭＳ 明朝"/>
              </a:rPr>
              <a:t> lead to PTSD </a:t>
            </a:r>
            <a:r>
              <a:rPr lang="fr-FR" sz="4400" dirty="0" err="1">
                <a:solidFill>
                  <a:srgbClr val="000000"/>
                </a:solidFill>
                <a:latin typeface="Helvetica"/>
                <a:ea typeface="ＭＳ 明朝"/>
              </a:rPr>
              <a:t>symptoms</a:t>
            </a:r>
            <a:r>
              <a:rPr lang="fr-FR" sz="4400" dirty="0">
                <a:solidFill>
                  <a:srgbClr val="000000"/>
                </a:solidFill>
                <a:latin typeface="Helvetica"/>
                <a:ea typeface="ＭＳ 明朝"/>
              </a:rPr>
              <a:t>, basic </a:t>
            </a:r>
            <a:r>
              <a:rPr lang="fr-FR" sz="4400" dirty="0" err="1">
                <a:solidFill>
                  <a:srgbClr val="000000"/>
                </a:solidFill>
                <a:latin typeface="Helvetica"/>
                <a:ea typeface="ＭＳ 明朝"/>
              </a:rPr>
              <a:t>theoretical</a:t>
            </a:r>
            <a:r>
              <a:rPr lang="fr-FR" sz="4400" dirty="0">
                <a:solidFill>
                  <a:srgbClr val="000000"/>
                </a:solidFill>
                <a:latin typeface="Helvetica"/>
                <a:ea typeface="ＭＳ 明朝"/>
              </a:rPr>
              <a:t> perspectives of group as </a:t>
            </a:r>
            <a:r>
              <a:rPr lang="fr-FR" sz="4400" dirty="0" err="1">
                <a:solidFill>
                  <a:srgbClr val="000000"/>
                </a:solidFill>
                <a:latin typeface="Helvetica"/>
                <a:ea typeface="ＭＳ 明朝"/>
              </a:rPr>
              <a:t>it</a:t>
            </a:r>
            <a:r>
              <a:rPr lang="fr-FR" sz="4400" dirty="0">
                <a:solidFill>
                  <a:srgbClr val="000000"/>
                </a:solidFill>
                <a:latin typeface="Helvetica"/>
                <a:ea typeface="ＭＳ 明朝"/>
              </a:rPr>
              <a:t> </a:t>
            </a:r>
            <a:r>
              <a:rPr lang="fr-FR" sz="4400" dirty="0" err="1">
                <a:solidFill>
                  <a:srgbClr val="000000"/>
                </a:solidFill>
                <a:latin typeface="Helvetica"/>
                <a:ea typeface="ＭＳ 明朝"/>
              </a:rPr>
              <a:t>applies</a:t>
            </a:r>
            <a:r>
              <a:rPr lang="fr-FR" sz="4400" dirty="0">
                <a:solidFill>
                  <a:srgbClr val="000000"/>
                </a:solidFill>
                <a:latin typeface="Helvetica"/>
                <a:ea typeface="ＭＳ 明朝"/>
              </a:rPr>
              <a:t> to </a:t>
            </a:r>
            <a:r>
              <a:rPr lang="fr-FR" sz="4400" dirty="0" err="1">
                <a:solidFill>
                  <a:srgbClr val="000000"/>
                </a:solidFill>
                <a:latin typeface="Helvetica"/>
                <a:ea typeface="ＭＳ 明朝"/>
              </a:rPr>
              <a:t>regulation</a:t>
            </a:r>
            <a:r>
              <a:rPr lang="fr-FR" sz="4400" dirty="0">
                <a:solidFill>
                  <a:srgbClr val="000000"/>
                </a:solidFill>
                <a:latin typeface="Helvetica"/>
                <a:ea typeface="ＭＳ 明朝"/>
              </a:rPr>
              <a:t> </a:t>
            </a:r>
            <a:r>
              <a:rPr lang="fr-FR" sz="4400" dirty="0" err="1">
                <a:solidFill>
                  <a:srgbClr val="000000"/>
                </a:solidFill>
                <a:latin typeface="Helvetica"/>
                <a:ea typeface="ＭＳ 明朝"/>
              </a:rPr>
              <a:t>theory</a:t>
            </a:r>
            <a:r>
              <a:rPr lang="fr-FR" sz="4400" dirty="0">
                <a:solidFill>
                  <a:srgbClr val="000000"/>
                </a:solidFill>
                <a:latin typeface="Helvetica"/>
                <a:ea typeface="ＭＳ 明朝"/>
              </a:rPr>
              <a:t> and </a:t>
            </a:r>
            <a:r>
              <a:rPr lang="fr-FR" sz="4400" dirty="0" err="1">
                <a:solidFill>
                  <a:srgbClr val="000000"/>
                </a:solidFill>
                <a:latin typeface="Helvetica"/>
                <a:ea typeface="ＭＳ 明朝"/>
              </a:rPr>
              <a:t>attachment</a:t>
            </a:r>
            <a:r>
              <a:rPr lang="fr-FR" sz="4400" dirty="0">
                <a:solidFill>
                  <a:srgbClr val="000000"/>
                </a:solidFill>
                <a:latin typeface="Helvetica"/>
                <a:ea typeface="ＭＳ 明朝"/>
              </a:rPr>
              <a:t> </a:t>
            </a:r>
            <a:r>
              <a:rPr lang="fr-FR" sz="4400" dirty="0" err="1">
                <a:solidFill>
                  <a:srgbClr val="000000"/>
                </a:solidFill>
                <a:latin typeface="Helvetica"/>
                <a:ea typeface="ＭＳ 明朝"/>
              </a:rPr>
              <a:t>theory</a:t>
            </a:r>
            <a:r>
              <a:rPr lang="fr-FR" sz="4400" dirty="0">
                <a:solidFill>
                  <a:srgbClr val="000000"/>
                </a:solidFill>
                <a:latin typeface="Helvetica"/>
                <a:ea typeface="ＭＳ 明朝"/>
              </a:rPr>
              <a:t>, descriptions of affective-state </a:t>
            </a:r>
            <a:r>
              <a:rPr lang="fr-FR" sz="4400" dirty="0" err="1">
                <a:solidFill>
                  <a:srgbClr val="000000"/>
                </a:solidFill>
                <a:latin typeface="Helvetica"/>
                <a:ea typeface="ＭＳ 明朝"/>
              </a:rPr>
              <a:t>responses</a:t>
            </a:r>
            <a:r>
              <a:rPr lang="fr-FR" sz="4400" dirty="0">
                <a:solidFill>
                  <a:srgbClr val="000000"/>
                </a:solidFill>
                <a:latin typeface="Helvetica"/>
                <a:ea typeface="ＭＳ 明朝"/>
              </a:rPr>
              <a:t> </a:t>
            </a:r>
            <a:r>
              <a:rPr lang="fr-FR" sz="4400" dirty="0" err="1">
                <a:solidFill>
                  <a:srgbClr val="000000"/>
                </a:solidFill>
                <a:latin typeface="Helvetica"/>
                <a:ea typeface="ＭＳ 明朝"/>
              </a:rPr>
              <a:t>that</a:t>
            </a:r>
            <a:r>
              <a:rPr lang="fr-FR" sz="4400" dirty="0">
                <a:solidFill>
                  <a:srgbClr val="000000"/>
                </a:solidFill>
                <a:latin typeface="Helvetica"/>
                <a:ea typeface="ＭＳ 明朝"/>
              </a:rPr>
              <a:t> </a:t>
            </a:r>
            <a:r>
              <a:rPr lang="fr-FR" sz="4400" dirty="0" err="1">
                <a:solidFill>
                  <a:srgbClr val="000000"/>
                </a:solidFill>
                <a:latin typeface="Helvetica"/>
                <a:ea typeface="ＭＳ 明朝"/>
              </a:rPr>
              <a:t>inhibit</a:t>
            </a:r>
            <a:r>
              <a:rPr lang="fr-FR" sz="4400" dirty="0">
                <a:solidFill>
                  <a:srgbClr val="000000"/>
                </a:solidFill>
                <a:latin typeface="Helvetica"/>
                <a:ea typeface="ＭＳ 明朝"/>
              </a:rPr>
              <a:t> or </a:t>
            </a:r>
            <a:r>
              <a:rPr lang="fr-FR" sz="4400" dirty="0" err="1">
                <a:solidFill>
                  <a:srgbClr val="000000"/>
                </a:solidFill>
                <a:latin typeface="Helvetica"/>
                <a:ea typeface="ＭＳ 明朝"/>
              </a:rPr>
              <a:t>promote</a:t>
            </a:r>
            <a:r>
              <a:rPr lang="fr-FR" sz="4400" dirty="0">
                <a:solidFill>
                  <a:srgbClr val="000000"/>
                </a:solidFill>
                <a:latin typeface="Helvetica"/>
                <a:ea typeface="ＭＳ 明朝"/>
              </a:rPr>
              <a:t> </a:t>
            </a:r>
            <a:r>
              <a:rPr lang="fr-FR" sz="4400" dirty="0" err="1">
                <a:solidFill>
                  <a:srgbClr val="000000"/>
                </a:solidFill>
                <a:latin typeface="Helvetica"/>
                <a:ea typeface="ＭＳ 明朝"/>
              </a:rPr>
              <a:t>closeness</a:t>
            </a:r>
            <a:r>
              <a:rPr lang="fr-FR" sz="4400" dirty="0">
                <a:solidFill>
                  <a:srgbClr val="000000"/>
                </a:solidFill>
                <a:latin typeface="Helvetica"/>
                <a:ea typeface="ＭＳ 明朝"/>
              </a:rPr>
              <a:t>/</a:t>
            </a:r>
            <a:r>
              <a:rPr lang="fr-FR" sz="4400" dirty="0" err="1">
                <a:solidFill>
                  <a:srgbClr val="000000"/>
                </a:solidFill>
                <a:latin typeface="Helvetica"/>
                <a:ea typeface="ＭＳ 明朝"/>
              </a:rPr>
              <a:t>intimacy</a:t>
            </a:r>
            <a:r>
              <a:rPr lang="fr-FR" sz="4400" dirty="0">
                <a:solidFill>
                  <a:srgbClr val="000000"/>
                </a:solidFill>
                <a:latin typeface="Helvetica"/>
                <a:ea typeface="ＭＳ 明朝"/>
              </a:rPr>
              <a:t> vs. isolation, </a:t>
            </a:r>
            <a:r>
              <a:rPr lang="fr-FR" sz="4400" dirty="0" err="1">
                <a:solidFill>
                  <a:srgbClr val="000000"/>
                </a:solidFill>
                <a:latin typeface="Helvetica"/>
                <a:ea typeface="ＭＳ 明朝"/>
              </a:rPr>
              <a:t>that</a:t>
            </a:r>
            <a:r>
              <a:rPr lang="fr-FR" sz="4400" dirty="0">
                <a:solidFill>
                  <a:srgbClr val="000000"/>
                </a:solidFill>
                <a:latin typeface="Helvetica"/>
                <a:ea typeface="ＭＳ 明朝"/>
              </a:rPr>
              <a:t> </a:t>
            </a:r>
            <a:r>
              <a:rPr lang="fr-FR" sz="4400" dirty="0" err="1">
                <a:solidFill>
                  <a:srgbClr val="000000"/>
                </a:solidFill>
                <a:latin typeface="Helvetica"/>
                <a:ea typeface="ＭＳ 明朝"/>
              </a:rPr>
              <a:t>increase</a:t>
            </a:r>
            <a:r>
              <a:rPr lang="fr-FR" sz="4400" dirty="0">
                <a:solidFill>
                  <a:srgbClr val="000000"/>
                </a:solidFill>
                <a:latin typeface="Helvetica"/>
                <a:ea typeface="ＭＳ 明朝"/>
              </a:rPr>
              <a:t> </a:t>
            </a:r>
            <a:r>
              <a:rPr lang="fr-FR" sz="4400" dirty="0" err="1">
                <a:solidFill>
                  <a:srgbClr val="000000"/>
                </a:solidFill>
                <a:latin typeface="Helvetica"/>
                <a:ea typeface="ＭＳ 明朝"/>
              </a:rPr>
              <a:t>interoceptive</a:t>
            </a:r>
            <a:r>
              <a:rPr lang="fr-FR" sz="4400" dirty="0">
                <a:solidFill>
                  <a:srgbClr val="000000"/>
                </a:solidFill>
                <a:latin typeface="Helvetica"/>
                <a:ea typeface="ＭＳ 明朝"/>
              </a:rPr>
              <a:t> </a:t>
            </a:r>
            <a:r>
              <a:rPr lang="fr-FR" sz="4400" dirty="0" err="1">
                <a:solidFill>
                  <a:srgbClr val="000000"/>
                </a:solidFill>
                <a:latin typeface="Helvetica"/>
                <a:ea typeface="ＭＳ 明朝"/>
              </a:rPr>
              <a:t>responses</a:t>
            </a:r>
            <a:r>
              <a:rPr lang="fr-FR" sz="4400" dirty="0">
                <a:solidFill>
                  <a:srgbClr val="000000"/>
                </a:solidFill>
                <a:latin typeface="Helvetica"/>
                <a:ea typeface="ＭＳ 明朝"/>
              </a:rPr>
              <a:t> vs. </a:t>
            </a:r>
            <a:r>
              <a:rPr lang="fr-FR" sz="4400" dirty="0" err="1">
                <a:solidFill>
                  <a:srgbClr val="000000"/>
                </a:solidFill>
                <a:latin typeface="Helvetica"/>
                <a:ea typeface="ＭＳ 明朝"/>
              </a:rPr>
              <a:t>reactivity</a:t>
            </a:r>
            <a:r>
              <a:rPr lang="fr-FR" sz="4400" dirty="0">
                <a:solidFill>
                  <a:srgbClr val="000000"/>
                </a:solidFill>
                <a:latin typeface="Helvetica"/>
                <a:ea typeface="ＭＳ 明朝"/>
              </a:rPr>
              <a:t>, and </a:t>
            </a:r>
            <a:r>
              <a:rPr lang="fr-FR" sz="4400" dirty="0" err="1">
                <a:solidFill>
                  <a:srgbClr val="000000"/>
                </a:solidFill>
                <a:latin typeface="Helvetica"/>
                <a:ea typeface="ＭＳ 明朝"/>
              </a:rPr>
              <a:t>containment</a:t>
            </a:r>
            <a:r>
              <a:rPr lang="fr-FR" sz="4400" dirty="0">
                <a:solidFill>
                  <a:srgbClr val="000000"/>
                </a:solidFill>
                <a:latin typeface="Helvetica"/>
                <a:ea typeface="ＭＳ 明朝"/>
              </a:rPr>
              <a:t> </a:t>
            </a:r>
            <a:r>
              <a:rPr lang="fr-FR" sz="4400" dirty="0" err="1">
                <a:solidFill>
                  <a:srgbClr val="000000"/>
                </a:solidFill>
                <a:latin typeface="Helvetica"/>
                <a:ea typeface="ＭＳ 明朝"/>
              </a:rPr>
              <a:t>within</a:t>
            </a:r>
            <a:r>
              <a:rPr lang="fr-FR" sz="4400" dirty="0">
                <a:solidFill>
                  <a:srgbClr val="000000"/>
                </a:solidFill>
                <a:latin typeface="Helvetica"/>
                <a:ea typeface="ＭＳ 明朝"/>
              </a:rPr>
              <a:t> the group </a:t>
            </a:r>
            <a:r>
              <a:rPr lang="fr-FR" sz="4400" dirty="0" err="1">
                <a:solidFill>
                  <a:srgbClr val="000000"/>
                </a:solidFill>
                <a:latin typeface="Helvetica"/>
                <a:ea typeface="ＭＳ 明朝"/>
              </a:rPr>
              <a:t>dynamic</a:t>
            </a:r>
            <a:r>
              <a:rPr lang="fr-FR" sz="4400" dirty="0">
                <a:solidFill>
                  <a:srgbClr val="000000"/>
                </a:solidFill>
                <a:latin typeface="Helvetica"/>
                <a:ea typeface="ＭＳ 明朝"/>
              </a:rPr>
              <a:t>.</a:t>
            </a:r>
          </a:p>
          <a:p>
            <a:endParaRPr lang="fr-FR" sz="4400" dirty="0">
              <a:solidFill>
                <a:srgbClr val="000000"/>
              </a:solidFill>
              <a:latin typeface="Helvetica"/>
              <a:ea typeface="ＭＳ 明朝"/>
            </a:endParaRPr>
          </a:p>
          <a:p>
            <a:r>
              <a:rPr lang="fr-FR" sz="4400" dirty="0" smtClean="0">
                <a:solidFill>
                  <a:srgbClr val="000000"/>
                </a:solidFill>
                <a:latin typeface="Helvetica"/>
                <a:ea typeface="ＭＳ 明朝"/>
              </a:rPr>
              <a:t>Discussion.</a:t>
            </a:r>
            <a:endParaRPr lang="fr-FR" sz="4400" dirty="0">
              <a:solidFill>
                <a:srgbClr val="000000"/>
              </a:solidFill>
              <a:latin typeface="Helvetica"/>
              <a:ea typeface="ＭＳ 明朝"/>
            </a:endParaRPr>
          </a:p>
          <a:p>
            <a:endParaRPr lang="fr-FR" sz="4400" dirty="0">
              <a:solidFill>
                <a:srgbClr val="000000"/>
              </a:solidFill>
              <a:latin typeface="Helvetica"/>
              <a:ea typeface="ＭＳ 明朝"/>
            </a:endParaRPr>
          </a:p>
          <a:p>
            <a:r>
              <a:rPr lang="fr-FR" sz="4400" dirty="0" err="1">
                <a:solidFill>
                  <a:srgbClr val="000000"/>
                </a:solidFill>
                <a:latin typeface="Helvetica"/>
                <a:ea typeface="ＭＳ 明朝"/>
              </a:rPr>
              <a:t>Utilizing</a:t>
            </a:r>
            <a:r>
              <a:rPr lang="fr-FR" sz="4400" dirty="0">
                <a:solidFill>
                  <a:srgbClr val="000000"/>
                </a:solidFill>
                <a:latin typeface="Helvetica"/>
                <a:ea typeface="ＭＳ 明朝"/>
              </a:rPr>
              <a:t> group </a:t>
            </a:r>
            <a:r>
              <a:rPr lang="fr-FR" sz="4400" dirty="0" err="1">
                <a:solidFill>
                  <a:srgbClr val="000000"/>
                </a:solidFill>
                <a:latin typeface="Helvetica"/>
                <a:ea typeface="ＭＳ 明朝"/>
              </a:rPr>
              <a:t>demonstration</a:t>
            </a:r>
            <a:r>
              <a:rPr lang="fr-FR" sz="4400" dirty="0">
                <a:solidFill>
                  <a:srgbClr val="000000"/>
                </a:solidFill>
                <a:latin typeface="Helvetica"/>
                <a:ea typeface="ＭＳ 明朝"/>
              </a:rPr>
              <a:t>, the </a:t>
            </a:r>
            <a:r>
              <a:rPr lang="fr-FR" sz="4400" dirty="0" err="1">
                <a:solidFill>
                  <a:srgbClr val="000000"/>
                </a:solidFill>
                <a:latin typeface="Helvetica"/>
                <a:ea typeface="ＭＳ 明朝"/>
              </a:rPr>
              <a:t>larger</a:t>
            </a:r>
            <a:r>
              <a:rPr lang="fr-FR" sz="4400" dirty="0">
                <a:solidFill>
                  <a:srgbClr val="000000"/>
                </a:solidFill>
                <a:latin typeface="Helvetica"/>
                <a:ea typeface="ＭＳ 明朝"/>
              </a:rPr>
              <a:t> group </a:t>
            </a:r>
            <a:r>
              <a:rPr lang="fr-FR" sz="4400" dirty="0" err="1">
                <a:solidFill>
                  <a:srgbClr val="000000"/>
                </a:solidFill>
                <a:latin typeface="Helvetica"/>
                <a:ea typeface="ＭＳ 明朝"/>
              </a:rPr>
              <a:t>will</a:t>
            </a:r>
            <a:r>
              <a:rPr lang="fr-FR" sz="4400" dirty="0">
                <a:solidFill>
                  <a:srgbClr val="000000"/>
                </a:solidFill>
                <a:latin typeface="Helvetica"/>
                <a:ea typeface="ＭＳ 明朝"/>
              </a:rPr>
              <a:t> observe a </a:t>
            </a:r>
            <a:r>
              <a:rPr lang="fr-FR" sz="4400" dirty="0" err="1">
                <a:solidFill>
                  <a:srgbClr val="000000"/>
                </a:solidFill>
                <a:latin typeface="Helvetica"/>
                <a:ea typeface="ＭＳ 明朝"/>
              </a:rPr>
              <a:t>volunteer</a:t>
            </a:r>
            <a:r>
              <a:rPr lang="fr-FR" sz="4400" dirty="0">
                <a:solidFill>
                  <a:srgbClr val="000000"/>
                </a:solidFill>
                <a:latin typeface="Helvetica"/>
                <a:ea typeface="ＭＳ 明朝"/>
              </a:rPr>
              <a:t> </a:t>
            </a:r>
            <a:r>
              <a:rPr lang="fr-FR" sz="4400" dirty="0" err="1">
                <a:solidFill>
                  <a:srgbClr val="000000"/>
                </a:solidFill>
                <a:latin typeface="Helvetica"/>
                <a:ea typeface="ＭＳ 明朝"/>
              </a:rPr>
              <a:t>small</a:t>
            </a:r>
            <a:r>
              <a:rPr lang="fr-FR" sz="4400" dirty="0">
                <a:solidFill>
                  <a:srgbClr val="000000"/>
                </a:solidFill>
                <a:latin typeface="Helvetica"/>
                <a:ea typeface="ＭＳ 明朝"/>
              </a:rPr>
              <a:t> support/</a:t>
            </a:r>
            <a:r>
              <a:rPr lang="fr-FR" sz="4400" dirty="0" err="1">
                <a:solidFill>
                  <a:srgbClr val="000000"/>
                </a:solidFill>
                <a:latin typeface="Helvetica"/>
                <a:ea typeface="ＭＳ 明朝"/>
              </a:rPr>
              <a:t>process</a:t>
            </a:r>
            <a:r>
              <a:rPr lang="fr-FR" sz="4400" dirty="0">
                <a:solidFill>
                  <a:srgbClr val="000000"/>
                </a:solidFill>
                <a:latin typeface="Helvetica"/>
                <a:ea typeface="ＭＳ 明朝"/>
              </a:rPr>
              <a:t> group in </a:t>
            </a:r>
            <a:r>
              <a:rPr lang="fr-FR" sz="4400" dirty="0" err="1">
                <a:solidFill>
                  <a:srgbClr val="000000"/>
                </a:solidFill>
                <a:latin typeface="Helvetica"/>
                <a:ea typeface="ＭＳ 明朝"/>
              </a:rPr>
              <a:t>order</a:t>
            </a:r>
            <a:r>
              <a:rPr lang="fr-FR" sz="4400" dirty="0">
                <a:solidFill>
                  <a:srgbClr val="000000"/>
                </a:solidFill>
                <a:latin typeface="Helvetica"/>
                <a:ea typeface="ＭＳ 明朝"/>
              </a:rPr>
              <a:t> to </a:t>
            </a:r>
            <a:r>
              <a:rPr lang="fr-FR" sz="4400" dirty="0" err="1">
                <a:solidFill>
                  <a:srgbClr val="000000"/>
                </a:solidFill>
                <a:latin typeface="Helvetica"/>
                <a:ea typeface="ＭＳ 明朝"/>
              </a:rPr>
              <a:t>experience</a:t>
            </a:r>
            <a:r>
              <a:rPr lang="fr-FR" sz="4400" dirty="0">
                <a:solidFill>
                  <a:srgbClr val="000000"/>
                </a:solidFill>
                <a:latin typeface="Helvetica"/>
                <a:ea typeface="ＭＳ 明朝"/>
              </a:rPr>
              <a:t> </a:t>
            </a:r>
            <a:r>
              <a:rPr lang="fr-FR" sz="4400" dirty="0" err="1">
                <a:solidFill>
                  <a:srgbClr val="000000"/>
                </a:solidFill>
                <a:latin typeface="Helvetica"/>
                <a:ea typeface="ＭＳ 明朝"/>
              </a:rPr>
              <a:t>methods</a:t>
            </a:r>
            <a:r>
              <a:rPr lang="fr-FR" sz="4400" dirty="0">
                <a:solidFill>
                  <a:srgbClr val="000000"/>
                </a:solidFill>
                <a:latin typeface="Helvetica"/>
                <a:ea typeface="ＭＳ 明朝"/>
              </a:rPr>
              <a:t> </a:t>
            </a:r>
            <a:r>
              <a:rPr lang="fr-FR" sz="4400" dirty="0" err="1">
                <a:solidFill>
                  <a:srgbClr val="000000"/>
                </a:solidFill>
                <a:latin typeface="Helvetica"/>
                <a:ea typeface="ＭＳ 明朝"/>
              </a:rPr>
              <a:t>whereby</a:t>
            </a:r>
            <a:r>
              <a:rPr lang="fr-FR" sz="4400" dirty="0">
                <a:solidFill>
                  <a:srgbClr val="000000"/>
                </a:solidFill>
                <a:latin typeface="Helvetica"/>
                <a:ea typeface="ＭＳ 明朝"/>
              </a:rPr>
              <a:t> </a:t>
            </a:r>
            <a:r>
              <a:rPr lang="fr-FR" sz="4400" dirty="0" err="1">
                <a:solidFill>
                  <a:srgbClr val="000000"/>
                </a:solidFill>
                <a:latin typeface="Helvetica"/>
                <a:ea typeface="ＭＳ 明朝"/>
              </a:rPr>
              <a:t>regulatory</a:t>
            </a:r>
            <a:r>
              <a:rPr lang="fr-FR" sz="4400" dirty="0">
                <a:solidFill>
                  <a:srgbClr val="000000"/>
                </a:solidFill>
                <a:latin typeface="Helvetica"/>
                <a:ea typeface="ＭＳ 明朝"/>
              </a:rPr>
              <a:t> </a:t>
            </a:r>
            <a:r>
              <a:rPr lang="fr-FR" sz="4400" dirty="0" err="1">
                <a:solidFill>
                  <a:srgbClr val="000000"/>
                </a:solidFill>
                <a:latin typeface="Helvetica"/>
                <a:ea typeface="ＭＳ 明朝"/>
              </a:rPr>
              <a:t>responses</a:t>
            </a:r>
            <a:r>
              <a:rPr lang="fr-FR" sz="4400" dirty="0">
                <a:solidFill>
                  <a:srgbClr val="000000"/>
                </a:solidFill>
                <a:latin typeface="Helvetica"/>
                <a:ea typeface="ＭＳ 明朝"/>
              </a:rPr>
              <a:t> </a:t>
            </a:r>
            <a:r>
              <a:rPr lang="fr-FR" sz="4400" dirty="0" err="1">
                <a:solidFill>
                  <a:srgbClr val="000000"/>
                </a:solidFill>
                <a:latin typeface="Helvetica"/>
                <a:ea typeface="ＭＳ 明朝"/>
              </a:rPr>
              <a:t>can</a:t>
            </a:r>
            <a:r>
              <a:rPr lang="fr-FR" sz="4400" dirty="0">
                <a:solidFill>
                  <a:srgbClr val="000000"/>
                </a:solidFill>
                <a:latin typeface="Helvetica"/>
                <a:ea typeface="ＭＳ 明朝"/>
              </a:rPr>
              <a:t> </a:t>
            </a:r>
            <a:r>
              <a:rPr lang="fr-FR" sz="4400" dirty="0" err="1">
                <a:solidFill>
                  <a:srgbClr val="000000"/>
                </a:solidFill>
                <a:latin typeface="Helvetica"/>
                <a:ea typeface="ＭＳ 明朝"/>
              </a:rPr>
              <a:t>be</a:t>
            </a:r>
            <a:r>
              <a:rPr lang="fr-FR" sz="4400" dirty="0">
                <a:solidFill>
                  <a:srgbClr val="000000"/>
                </a:solidFill>
                <a:latin typeface="Helvetica"/>
                <a:ea typeface="ＭＳ 明朝"/>
              </a:rPr>
              <a:t> </a:t>
            </a:r>
            <a:r>
              <a:rPr lang="fr-FR" sz="4400" dirty="0" err="1">
                <a:solidFill>
                  <a:srgbClr val="000000"/>
                </a:solidFill>
                <a:latin typeface="Helvetica"/>
                <a:ea typeface="ＭＳ 明朝"/>
              </a:rPr>
              <a:t>observed</a:t>
            </a:r>
            <a:r>
              <a:rPr lang="fr-FR" sz="4400" dirty="0">
                <a:solidFill>
                  <a:srgbClr val="000000"/>
                </a:solidFill>
                <a:latin typeface="Helvetica"/>
                <a:ea typeface="ＭＳ 明朝"/>
              </a:rPr>
              <a:t> and </a:t>
            </a:r>
            <a:r>
              <a:rPr lang="fr-FR" sz="4400" dirty="0" err="1">
                <a:solidFill>
                  <a:srgbClr val="000000"/>
                </a:solidFill>
                <a:latin typeface="Helvetica"/>
                <a:ea typeface="ＭＳ 明朝"/>
              </a:rPr>
              <a:t>demonstrations</a:t>
            </a:r>
            <a:r>
              <a:rPr lang="fr-FR" sz="4400" dirty="0">
                <a:solidFill>
                  <a:srgbClr val="000000"/>
                </a:solidFill>
                <a:latin typeface="Helvetica"/>
                <a:ea typeface="ＭＳ 明朝"/>
              </a:rPr>
              <a:t> of </a:t>
            </a:r>
            <a:r>
              <a:rPr lang="fr-FR" sz="4400" dirty="0" err="1">
                <a:solidFill>
                  <a:srgbClr val="000000"/>
                </a:solidFill>
                <a:latin typeface="Helvetica"/>
                <a:ea typeface="ＭＳ 明朝"/>
              </a:rPr>
              <a:t>socialization</a:t>
            </a:r>
            <a:r>
              <a:rPr lang="fr-FR" sz="4400" dirty="0">
                <a:solidFill>
                  <a:srgbClr val="000000"/>
                </a:solidFill>
                <a:latin typeface="Helvetica"/>
                <a:ea typeface="ＭＳ 明朝"/>
              </a:rPr>
              <a:t> vs. isolation </a:t>
            </a:r>
            <a:r>
              <a:rPr lang="fr-FR" sz="4400" dirty="0" err="1">
                <a:solidFill>
                  <a:srgbClr val="000000"/>
                </a:solidFill>
                <a:latin typeface="Helvetica"/>
                <a:ea typeface="ＭＳ 明朝"/>
              </a:rPr>
              <a:t>can</a:t>
            </a:r>
            <a:r>
              <a:rPr lang="fr-FR" sz="4400" dirty="0">
                <a:solidFill>
                  <a:srgbClr val="000000"/>
                </a:solidFill>
                <a:latin typeface="Helvetica"/>
                <a:ea typeface="ＭＳ 明朝"/>
              </a:rPr>
              <a:t> </a:t>
            </a:r>
            <a:r>
              <a:rPr lang="fr-FR" sz="4400" dirty="0" err="1">
                <a:solidFill>
                  <a:srgbClr val="000000"/>
                </a:solidFill>
                <a:latin typeface="Helvetica"/>
                <a:ea typeface="ＭＳ 明朝"/>
              </a:rPr>
              <a:t>be</a:t>
            </a:r>
            <a:r>
              <a:rPr lang="fr-FR" sz="4400" dirty="0">
                <a:solidFill>
                  <a:srgbClr val="000000"/>
                </a:solidFill>
                <a:latin typeface="Helvetica"/>
                <a:ea typeface="ＭＳ 明朝"/>
              </a:rPr>
              <a:t> </a:t>
            </a:r>
            <a:r>
              <a:rPr lang="fr-FR" sz="4400" dirty="0" err="1">
                <a:solidFill>
                  <a:srgbClr val="000000"/>
                </a:solidFill>
                <a:latin typeface="Helvetica"/>
                <a:ea typeface="ＭＳ 明朝"/>
              </a:rPr>
              <a:t>observed</a:t>
            </a:r>
            <a:r>
              <a:rPr lang="fr-FR" sz="4400" dirty="0">
                <a:solidFill>
                  <a:srgbClr val="000000"/>
                </a:solidFill>
                <a:latin typeface="Helvetica"/>
                <a:ea typeface="ＭＳ 明朝"/>
              </a:rPr>
              <a:t> and </a:t>
            </a:r>
            <a:r>
              <a:rPr lang="fr-FR" sz="4400" dirty="0" err="1">
                <a:solidFill>
                  <a:srgbClr val="000000"/>
                </a:solidFill>
                <a:latin typeface="Helvetica"/>
                <a:ea typeface="ＭＳ 明朝"/>
              </a:rPr>
              <a:t>demonstrated</a:t>
            </a:r>
            <a:r>
              <a:rPr lang="fr-FR" sz="4400" dirty="0">
                <a:solidFill>
                  <a:srgbClr val="000000"/>
                </a:solidFill>
                <a:latin typeface="Helvetica"/>
                <a:ea typeface="ＭＳ 明朝"/>
              </a:rPr>
              <a:t>.  Stop-</a:t>
            </a:r>
            <a:r>
              <a:rPr lang="fr-FR" sz="4400" dirty="0" err="1">
                <a:solidFill>
                  <a:srgbClr val="000000"/>
                </a:solidFill>
                <a:latin typeface="Helvetica"/>
                <a:ea typeface="ＭＳ 明朝"/>
              </a:rPr>
              <a:t>start</a:t>
            </a:r>
            <a:r>
              <a:rPr lang="fr-FR" sz="4400" dirty="0">
                <a:solidFill>
                  <a:srgbClr val="000000"/>
                </a:solidFill>
                <a:latin typeface="Helvetica"/>
                <a:ea typeface="ＭＳ 明朝"/>
              </a:rPr>
              <a:t> </a:t>
            </a:r>
            <a:r>
              <a:rPr lang="fr-FR" sz="4400" dirty="0" err="1">
                <a:solidFill>
                  <a:srgbClr val="000000"/>
                </a:solidFill>
                <a:latin typeface="Helvetica"/>
                <a:ea typeface="ＭＳ 明朝"/>
              </a:rPr>
              <a:t>methods</a:t>
            </a:r>
            <a:r>
              <a:rPr lang="fr-FR" sz="4400" dirty="0">
                <a:solidFill>
                  <a:srgbClr val="000000"/>
                </a:solidFill>
                <a:latin typeface="Helvetica"/>
                <a:ea typeface="ＭＳ 明朝"/>
              </a:rPr>
              <a:t> </a:t>
            </a:r>
            <a:r>
              <a:rPr lang="fr-FR" sz="4400" dirty="0" err="1">
                <a:solidFill>
                  <a:srgbClr val="000000"/>
                </a:solidFill>
                <a:latin typeface="Helvetica"/>
                <a:ea typeface="ＭＳ 明朝"/>
              </a:rPr>
              <a:t>will</a:t>
            </a:r>
            <a:r>
              <a:rPr lang="fr-FR" sz="4400" dirty="0">
                <a:solidFill>
                  <a:srgbClr val="000000"/>
                </a:solidFill>
                <a:latin typeface="Helvetica"/>
                <a:ea typeface="ＭＳ 明朝"/>
              </a:rPr>
              <a:t> </a:t>
            </a:r>
            <a:r>
              <a:rPr lang="fr-FR" sz="4400" dirty="0" err="1">
                <a:solidFill>
                  <a:srgbClr val="000000"/>
                </a:solidFill>
                <a:latin typeface="Helvetica"/>
                <a:ea typeface="ＭＳ 明朝"/>
              </a:rPr>
              <a:t>be</a:t>
            </a:r>
            <a:r>
              <a:rPr lang="fr-FR" sz="4400" dirty="0">
                <a:solidFill>
                  <a:srgbClr val="000000"/>
                </a:solidFill>
                <a:latin typeface="Helvetica"/>
                <a:ea typeface="ＭＳ 明朝"/>
              </a:rPr>
              <a:t> </a:t>
            </a:r>
            <a:r>
              <a:rPr lang="fr-FR" sz="4400" dirty="0" err="1">
                <a:solidFill>
                  <a:srgbClr val="000000"/>
                </a:solidFill>
                <a:latin typeface="Helvetica"/>
                <a:ea typeface="ＭＳ 明朝"/>
              </a:rPr>
              <a:t>used</a:t>
            </a:r>
            <a:r>
              <a:rPr lang="fr-FR" sz="4400" dirty="0">
                <a:solidFill>
                  <a:srgbClr val="000000"/>
                </a:solidFill>
                <a:latin typeface="Helvetica"/>
                <a:ea typeface="ＭＳ 明朝"/>
              </a:rPr>
              <a:t> in </a:t>
            </a:r>
            <a:r>
              <a:rPr lang="fr-FR" sz="4400" dirty="0" err="1">
                <a:solidFill>
                  <a:srgbClr val="000000"/>
                </a:solidFill>
                <a:latin typeface="Helvetica"/>
                <a:ea typeface="ＭＳ 明朝"/>
              </a:rPr>
              <a:t>order</a:t>
            </a:r>
            <a:r>
              <a:rPr lang="fr-FR" sz="4400" dirty="0">
                <a:solidFill>
                  <a:srgbClr val="000000"/>
                </a:solidFill>
                <a:latin typeface="Helvetica"/>
                <a:ea typeface="ＭＳ 明朝"/>
              </a:rPr>
              <a:t> to </a:t>
            </a:r>
            <a:r>
              <a:rPr lang="fr-FR" sz="4400" dirty="0" err="1">
                <a:solidFill>
                  <a:srgbClr val="000000"/>
                </a:solidFill>
                <a:latin typeface="Helvetica"/>
                <a:ea typeface="ＭＳ 明朝"/>
              </a:rPr>
              <a:t>discuss</a:t>
            </a:r>
            <a:r>
              <a:rPr lang="fr-FR" sz="4400" dirty="0">
                <a:solidFill>
                  <a:srgbClr val="000000"/>
                </a:solidFill>
                <a:latin typeface="Helvetica"/>
                <a:ea typeface="ＭＳ 明朝"/>
              </a:rPr>
              <a:t> </a:t>
            </a:r>
            <a:r>
              <a:rPr lang="fr-FR" sz="4400" dirty="0" err="1">
                <a:solidFill>
                  <a:srgbClr val="000000"/>
                </a:solidFill>
                <a:latin typeface="Helvetica"/>
                <a:ea typeface="ＭＳ 明朝"/>
              </a:rPr>
              <a:t>dynamics</a:t>
            </a:r>
            <a:r>
              <a:rPr lang="fr-FR" sz="4400" dirty="0">
                <a:solidFill>
                  <a:srgbClr val="000000"/>
                </a:solidFill>
                <a:latin typeface="Helvetica"/>
                <a:ea typeface="ＭＳ 明朝"/>
              </a:rPr>
              <a:t>, </a:t>
            </a:r>
            <a:r>
              <a:rPr lang="fr-FR" sz="4400" dirty="0" err="1">
                <a:solidFill>
                  <a:srgbClr val="000000"/>
                </a:solidFill>
                <a:latin typeface="Helvetica"/>
                <a:ea typeface="ＭＳ 明朝"/>
              </a:rPr>
              <a:t>dyads</a:t>
            </a:r>
            <a:r>
              <a:rPr lang="fr-FR" sz="4400" dirty="0">
                <a:solidFill>
                  <a:srgbClr val="000000"/>
                </a:solidFill>
                <a:latin typeface="Helvetica"/>
                <a:ea typeface="ＭＳ 明朝"/>
              </a:rPr>
              <a:t>, </a:t>
            </a:r>
            <a:r>
              <a:rPr lang="fr-FR" sz="4400" dirty="0" err="1">
                <a:solidFill>
                  <a:srgbClr val="000000"/>
                </a:solidFill>
                <a:latin typeface="Helvetica"/>
                <a:ea typeface="ＭＳ 明朝"/>
              </a:rPr>
              <a:t>occurring</a:t>
            </a:r>
            <a:r>
              <a:rPr lang="fr-FR" sz="4400" dirty="0">
                <a:solidFill>
                  <a:srgbClr val="000000"/>
                </a:solidFill>
                <a:latin typeface="Helvetica"/>
                <a:ea typeface="ＭＳ 明朝"/>
              </a:rPr>
              <a:t> </a:t>
            </a:r>
            <a:r>
              <a:rPr lang="fr-FR" sz="4400" dirty="0" err="1">
                <a:solidFill>
                  <a:srgbClr val="000000"/>
                </a:solidFill>
                <a:latin typeface="Helvetica"/>
                <a:ea typeface="ＭＳ 明朝"/>
              </a:rPr>
              <a:t>that</a:t>
            </a:r>
            <a:r>
              <a:rPr lang="fr-FR" sz="4400" dirty="0">
                <a:solidFill>
                  <a:srgbClr val="000000"/>
                </a:solidFill>
                <a:latin typeface="Helvetica"/>
                <a:ea typeface="ＭＳ 明朝"/>
              </a:rPr>
              <a:t> </a:t>
            </a:r>
            <a:r>
              <a:rPr lang="fr-FR" sz="4400" dirty="0" err="1">
                <a:solidFill>
                  <a:srgbClr val="000000"/>
                </a:solidFill>
                <a:latin typeface="Helvetica"/>
                <a:ea typeface="ＭＳ 明朝"/>
              </a:rPr>
              <a:t>increase</a:t>
            </a:r>
            <a:r>
              <a:rPr lang="fr-FR" sz="4400" dirty="0">
                <a:solidFill>
                  <a:srgbClr val="000000"/>
                </a:solidFill>
                <a:latin typeface="Helvetica"/>
                <a:ea typeface="ＭＳ 明朝"/>
              </a:rPr>
              <a:t> or </a:t>
            </a:r>
            <a:r>
              <a:rPr lang="fr-FR" sz="4400" dirty="0" err="1">
                <a:solidFill>
                  <a:srgbClr val="000000"/>
                </a:solidFill>
                <a:latin typeface="Helvetica"/>
                <a:ea typeface="ＭＳ 明朝"/>
              </a:rPr>
              <a:t>decrease</a:t>
            </a:r>
            <a:r>
              <a:rPr lang="fr-FR" sz="4400" dirty="0">
                <a:solidFill>
                  <a:srgbClr val="000000"/>
                </a:solidFill>
                <a:latin typeface="Helvetica"/>
                <a:ea typeface="ＭＳ 明朝"/>
              </a:rPr>
              <a:t> isolation.</a:t>
            </a:r>
          </a:p>
          <a:p>
            <a:endParaRPr lang="fr-FR" sz="4400" dirty="0">
              <a:solidFill>
                <a:srgbClr val="000000"/>
              </a:solidFill>
              <a:latin typeface="Helvetica"/>
              <a:ea typeface="ＭＳ 明朝"/>
            </a:endParaRPr>
          </a:p>
          <a:p>
            <a:pPr marL="0" indent="0">
              <a:buNone/>
            </a:pPr>
            <a:r>
              <a:rPr lang="fr-FR" sz="4400" dirty="0" smtClean="0">
                <a:solidFill>
                  <a:srgbClr val="000000"/>
                </a:solidFill>
                <a:latin typeface="Helvetica"/>
                <a:ea typeface="ＭＳ 明朝"/>
              </a:rPr>
              <a:t>          Discussion</a:t>
            </a:r>
            <a:r>
              <a:rPr lang="fr-FR" sz="4400" dirty="0">
                <a:solidFill>
                  <a:srgbClr val="000000"/>
                </a:solidFill>
                <a:latin typeface="Helvetica"/>
                <a:ea typeface="ＭＳ 明朝"/>
              </a:rPr>
              <a:t>.</a:t>
            </a:r>
          </a:p>
          <a:p>
            <a:endParaRPr lang="fr-FR" sz="4400" dirty="0">
              <a:solidFill>
                <a:srgbClr val="000000"/>
              </a:solidFill>
              <a:latin typeface="Helvetica"/>
              <a:ea typeface="ＭＳ 明朝"/>
            </a:endParaRPr>
          </a:p>
          <a:p>
            <a:r>
              <a:rPr lang="fr-FR" sz="4400" dirty="0">
                <a:solidFill>
                  <a:srgbClr val="000000"/>
                </a:solidFill>
                <a:latin typeface="Helvetica"/>
                <a:ea typeface="ＭＳ 明朝"/>
              </a:rPr>
              <a:t>2:45-3:00 BREAK</a:t>
            </a:r>
          </a:p>
          <a:p>
            <a:endParaRPr lang="fr-FR" sz="4400" dirty="0">
              <a:solidFill>
                <a:srgbClr val="000000"/>
              </a:solidFill>
              <a:latin typeface="Helvetica"/>
              <a:ea typeface="ＭＳ 明朝"/>
            </a:endParaRPr>
          </a:p>
          <a:p>
            <a:r>
              <a:rPr lang="fr-FR" sz="4400" dirty="0">
                <a:solidFill>
                  <a:srgbClr val="000000"/>
                </a:solidFill>
                <a:latin typeface="Helvetica"/>
                <a:ea typeface="ＭＳ 明朝"/>
              </a:rPr>
              <a:t>3:00  </a:t>
            </a:r>
          </a:p>
          <a:p>
            <a:endParaRPr lang="fr-FR" sz="4400" dirty="0">
              <a:solidFill>
                <a:srgbClr val="000000"/>
              </a:solidFill>
              <a:latin typeface="Helvetica"/>
              <a:ea typeface="ＭＳ 明朝"/>
            </a:endParaRPr>
          </a:p>
          <a:p>
            <a:r>
              <a:rPr lang="fr-FR" sz="4400" dirty="0" err="1">
                <a:solidFill>
                  <a:srgbClr val="000000"/>
                </a:solidFill>
                <a:latin typeface="Helvetica"/>
                <a:ea typeface="ＭＳ 明朝"/>
              </a:rPr>
              <a:t>Larger</a:t>
            </a:r>
            <a:r>
              <a:rPr lang="fr-FR" sz="4400" dirty="0">
                <a:solidFill>
                  <a:srgbClr val="000000"/>
                </a:solidFill>
                <a:latin typeface="Helvetica"/>
                <a:ea typeface="ＭＳ 明朝"/>
              </a:rPr>
              <a:t> group </a:t>
            </a:r>
            <a:r>
              <a:rPr lang="fr-FR" sz="4400" dirty="0" err="1">
                <a:solidFill>
                  <a:srgbClr val="000000"/>
                </a:solidFill>
                <a:latin typeface="Helvetica"/>
                <a:ea typeface="ＭＳ 明朝"/>
              </a:rPr>
              <a:t>demonstration</a:t>
            </a:r>
            <a:r>
              <a:rPr lang="fr-FR" sz="4400" dirty="0">
                <a:solidFill>
                  <a:srgbClr val="000000"/>
                </a:solidFill>
                <a:latin typeface="Helvetica"/>
                <a:ea typeface="ＭＳ 明朝"/>
              </a:rPr>
              <a:t>, </a:t>
            </a:r>
            <a:r>
              <a:rPr lang="fr-FR" sz="4400" dirty="0" err="1">
                <a:solidFill>
                  <a:srgbClr val="000000"/>
                </a:solidFill>
                <a:latin typeface="Helvetica"/>
                <a:ea typeface="ＭＳ 明朝"/>
              </a:rPr>
              <a:t>with</a:t>
            </a:r>
            <a:r>
              <a:rPr lang="fr-FR" sz="4400" dirty="0">
                <a:solidFill>
                  <a:srgbClr val="000000"/>
                </a:solidFill>
                <a:latin typeface="Helvetica"/>
                <a:ea typeface="ＭＳ 明朝"/>
              </a:rPr>
              <a:t> </a:t>
            </a:r>
            <a:r>
              <a:rPr lang="fr-FR" sz="4400" dirty="0" err="1">
                <a:solidFill>
                  <a:srgbClr val="000000"/>
                </a:solidFill>
                <a:latin typeface="Helvetica"/>
                <a:ea typeface="ＭＳ 明朝"/>
              </a:rPr>
              <a:t>volunteers</a:t>
            </a:r>
            <a:r>
              <a:rPr lang="fr-FR" sz="4400" dirty="0">
                <a:solidFill>
                  <a:srgbClr val="000000"/>
                </a:solidFill>
                <a:latin typeface="Helvetica"/>
                <a:ea typeface="ＭＳ 明朝"/>
              </a:rPr>
              <a:t>, </a:t>
            </a:r>
            <a:r>
              <a:rPr lang="fr-FR" sz="4400" dirty="0" err="1">
                <a:solidFill>
                  <a:srgbClr val="000000"/>
                </a:solidFill>
                <a:latin typeface="Helvetica"/>
                <a:ea typeface="ＭＳ 明朝"/>
              </a:rPr>
              <a:t>will</a:t>
            </a:r>
            <a:r>
              <a:rPr lang="fr-FR" sz="4400" dirty="0">
                <a:solidFill>
                  <a:srgbClr val="000000"/>
                </a:solidFill>
                <a:latin typeface="Helvetica"/>
                <a:ea typeface="ＭＳ 明朝"/>
              </a:rPr>
              <a:t> practice </a:t>
            </a:r>
            <a:r>
              <a:rPr lang="fr-FR" sz="4400" dirty="0" err="1">
                <a:solidFill>
                  <a:srgbClr val="000000"/>
                </a:solidFill>
                <a:latin typeface="Helvetica"/>
                <a:ea typeface="ＭＳ 明朝"/>
              </a:rPr>
              <a:t>together</a:t>
            </a:r>
            <a:r>
              <a:rPr lang="fr-FR" sz="4400" dirty="0">
                <a:solidFill>
                  <a:srgbClr val="000000"/>
                </a:solidFill>
                <a:latin typeface="Helvetica"/>
                <a:ea typeface="ＭＳ 明朝"/>
              </a:rPr>
              <a:t>, </a:t>
            </a:r>
            <a:r>
              <a:rPr lang="fr-FR" sz="4400" dirty="0" err="1">
                <a:solidFill>
                  <a:srgbClr val="000000"/>
                </a:solidFill>
                <a:latin typeface="Helvetica"/>
                <a:ea typeface="ＭＳ 明朝"/>
              </a:rPr>
              <a:t>observing</a:t>
            </a:r>
            <a:r>
              <a:rPr lang="fr-FR" sz="4400" dirty="0">
                <a:solidFill>
                  <a:srgbClr val="000000"/>
                </a:solidFill>
                <a:latin typeface="Helvetica"/>
                <a:ea typeface="ＭＳ 明朝"/>
              </a:rPr>
              <a:t>, </a:t>
            </a:r>
            <a:r>
              <a:rPr lang="fr-FR" sz="4400" dirty="0" err="1">
                <a:solidFill>
                  <a:srgbClr val="000000"/>
                </a:solidFill>
                <a:latin typeface="Helvetica"/>
                <a:ea typeface="ＭＳ 明朝"/>
              </a:rPr>
              <a:t>commenting</a:t>
            </a:r>
            <a:r>
              <a:rPr lang="fr-FR" sz="4400" dirty="0">
                <a:solidFill>
                  <a:srgbClr val="000000"/>
                </a:solidFill>
                <a:latin typeface="Helvetica"/>
                <a:ea typeface="ＭＳ 明朝"/>
              </a:rPr>
              <a:t>, and </a:t>
            </a:r>
            <a:r>
              <a:rPr lang="fr-FR" sz="4400" dirty="0" err="1">
                <a:solidFill>
                  <a:srgbClr val="000000"/>
                </a:solidFill>
                <a:latin typeface="Helvetica"/>
                <a:ea typeface="ＭＳ 明朝"/>
              </a:rPr>
              <a:t>collectively</a:t>
            </a:r>
            <a:r>
              <a:rPr lang="fr-FR" sz="4400" dirty="0">
                <a:solidFill>
                  <a:srgbClr val="000000"/>
                </a:solidFill>
                <a:latin typeface="Helvetica"/>
                <a:ea typeface="ＭＳ 明朝"/>
              </a:rPr>
              <a:t> </a:t>
            </a:r>
            <a:r>
              <a:rPr lang="fr-FR" sz="4400" dirty="0" err="1">
                <a:solidFill>
                  <a:srgbClr val="000000"/>
                </a:solidFill>
                <a:latin typeface="Helvetica"/>
                <a:ea typeface="ＭＳ 明朝"/>
              </a:rPr>
              <a:t>discussing</a:t>
            </a:r>
            <a:r>
              <a:rPr lang="fr-FR" sz="4400" dirty="0">
                <a:solidFill>
                  <a:srgbClr val="000000"/>
                </a:solidFill>
                <a:latin typeface="Helvetica"/>
                <a:ea typeface="ＭＳ 明朝"/>
              </a:rPr>
              <a:t> the </a:t>
            </a:r>
            <a:r>
              <a:rPr lang="fr-FR" sz="4400" dirty="0" err="1">
                <a:solidFill>
                  <a:srgbClr val="000000"/>
                </a:solidFill>
                <a:latin typeface="Helvetica"/>
                <a:ea typeface="ＭＳ 明朝"/>
              </a:rPr>
              <a:t>effects</a:t>
            </a:r>
            <a:r>
              <a:rPr lang="fr-FR" sz="4400" dirty="0">
                <a:solidFill>
                  <a:srgbClr val="000000"/>
                </a:solidFill>
                <a:latin typeface="Helvetica"/>
                <a:ea typeface="ＭＳ 明朝"/>
              </a:rPr>
              <a:t> of </a:t>
            </a:r>
            <a:r>
              <a:rPr lang="fr-FR" sz="4400" dirty="0" err="1">
                <a:solidFill>
                  <a:srgbClr val="000000"/>
                </a:solidFill>
                <a:latin typeface="Helvetica"/>
                <a:ea typeface="ＭＳ 明朝"/>
              </a:rPr>
              <a:t>socialization</a:t>
            </a:r>
            <a:r>
              <a:rPr lang="fr-FR" sz="4400" dirty="0">
                <a:solidFill>
                  <a:srgbClr val="000000"/>
                </a:solidFill>
                <a:latin typeface="Helvetica"/>
                <a:ea typeface="ＭＳ 明朝"/>
              </a:rPr>
              <a:t> vs. isolation in-group, as </a:t>
            </a:r>
            <a:r>
              <a:rPr lang="fr-FR" sz="4400" dirty="0" err="1">
                <a:solidFill>
                  <a:srgbClr val="000000"/>
                </a:solidFill>
                <a:latin typeface="Helvetica"/>
                <a:ea typeface="ＭＳ 明朝"/>
              </a:rPr>
              <a:t>it</a:t>
            </a:r>
            <a:r>
              <a:rPr lang="fr-FR" sz="4400" dirty="0">
                <a:solidFill>
                  <a:srgbClr val="000000"/>
                </a:solidFill>
                <a:latin typeface="Helvetica"/>
                <a:ea typeface="ＭＳ 明朝"/>
              </a:rPr>
              <a:t> </a:t>
            </a:r>
            <a:r>
              <a:rPr lang="fr-FR" sz="4400" dirty="0" err="1">
                <a:solidFill>
                  <a:srgbClr val="000000"/>
                </a:solidFill>
                <a:latin typeface="Helvetica"/>
                <a:ea typeface="ＭＳ 明朝"/>
              </a:rPr>
              <a:t>would</a:t>
            </a:r>
            <a:r>
              <a:rPr lang="fr-FR" sz="4400" dirty="0">
                <a:solidFill>
                  <a:srgbClr val="000000"/>
                </a:solidFill>
                <a:latin typeface="Helvetica"/>
                <a:ea typeface="ＭＳ 明朝"/>
              </a:rPr>
              <a:t> </a:t>
            </a:r>
            <a:r>
              <a:rPr lang="fr-FR" sz="4400" dirty="0" err="1">
                <a:solidFill>
                  <a:srgbClr val="000000"/>
                </a:solidFill>
                <a:latin typeface="Helvetica"/>
                <a:ea typeface="ＭＳ 明朝"/>
              </a:rPr>
              <a:t>apply</a:t>
            </a:r>
            <a:r>
              <a:rPr lang="fr-FR" sz="4400" dirty="0">
                <a:solidFill>
                  <a:srgbClr val="000000"/>
                </a:solidFill>
                <a:latin typeface="Helvetica"/>
                <a:ea typeface="ＭＳ 明朝"/>
              </a:rPr>
              <a:t> to PTSD/SUD.</a:t>
            </a:r>
          </a:p>
          <a:p>
            <a:endParaRPr lang="fr-FR" sz="4400" dirty="0">
              <a:solidFill>
                <a:srgbClr val="000000"/>
              </a:solidFill>
              <a:latin typeface="Helvetica"/>
              <a:ea typeface="ＭＳ 明朝"/>
            </a:endParaRPr>
          </a:p>
          <a:p>
            <a:r>
              <a:rPr lang="fr-FR" sz="4400" dirty="0">
                <a:solidFill>
                  <a:srgbClr val="000000"/>
                </a:solidFill>
                <a:latin typeface="Helvetica"/>
                <a:ea typeface="ＭＳ 明朝"/>
              </a:rPr>
              <a:t>3:30</a:t>
            </a:r>
          </a:p>
          <a:p>
            <a:endParaRPr lang="fr-FR" sz="4400" dirty="0">
              <a:solidFill>
                <a:srgbClr val="000000"/>
              </a:solidFill>
              <a:latin typeface="Helvetica"/>
              <a:ea typeface="ＭＳ 明朝"/>
            </a:endParaRPr>
          </a:p>
          <a:p>
            <a:r>
              <a:rPr lang="fr-FR" sz="4400" dirty="0" err="1">
                <a:solidFill>
                  <a:srgbClr val="000000"/>
                </a:solidFill>
                <a:latin typeface="Helvetica"/>
                <a:ea typeface="ＭＳ 明朝"/>
              </a:rPr>
              <a:t>Recap</a:t>
            </a:r>
            <a:r>
              <a:rPr lang="fr-FR" sz="4400" dirty="0">
                <a:solidFill>
                  <a:srgbClr val="000000"/>
                </a:solidFill>
                <a:latin typeface="Helvetica"/>
                <a:ea typeface="ＭＳ 明朝"/>
              </a:rPr>
              <a:t> to </a:t>
            </a:r>
            <a:r>
              <a:rPr lang="fr-FR" sz="4400" dirty="0" err="1">
                <a:solidFill>
                  <a:srgbClr val="000000"/>
                </a:solidFill>
                <a:latin typeface="Helvetica"/>
                <a:ea typeface="ＭＳ 明朝"/>
              </a:rPr>
              <a:t>reinforce</a:t>
            </a:r>
            <a:r>
              <a:rPr lang="fr-FR" sz="4400" dirty="0">
                <a:solidFill>
                  <a:srgbClr val="000000"/>
                </a:solidFill>
                <a:latin typeface="Helvetica"/>
                <a:ea typeface="ＭＳ 明朝"/>
              </a:rPr>
              <a:t> </a:t>
            </a:r>
            <a:r>
              <a:rPr lang="fr-FR" sz="4400" dirty="0" err="1">
                <a:solidFill>
                  <a:srgbClr val="000000"/>
                </a:solidFill>
                <a:latin typeface="Helvetica"/>
                <a:ea typeface="ＭＳ 明朝"/>
              </a:rPr>
              <a:t>topics</a:t>
            </a:r>
            <a:r>
              <a:rPr lang="fr-FR" sz="4400" dirty="0">
                <a:solidFill>
                  <a:srgbClr val="000000"/>
                </a:solidFill>
                <a:latin typeface="Helvetica"/>
                <a:ea typeface="ＭＳ 明朝"/>
              </a:rPr>
              <a:t> </a:t>
            </a:r>
            <a:r>
              <a:rPr lang="fr-FR" sz="4400" dirty="0" err="1">
                <a:solidFill>
                  <a:srgbClr val="000000"/>
                </a:solidFill>
                <a:latin typeface="Helvetica"/>
                <a:ea typeface="ＭＳ 明朝"/>
              </a:rPr>
              <a:t>covered</a:t>
            </a:r>
            <a:r>
              <a:rPr lang="fr-FR" sz="4400" dirty="0">
                <a:solidFill>
                  <a:srgbClr val="000000"/>
                </a:solidFill>
                <a:latin typeface="Helvetica"/>
                <a:ea typeface="ＭＳ 明朝"/>
              </a:rPr>
              <a:t>; </a:t>
            </a:r>
            <a:r>
              <a:rPr lang="fr-FR" sz="4400" dirty="0" err="1">
                <a:solidFill>
                  <a:srgbClr val="000000"/>
                </a:solidFill>
                <a:latin typeface="Helvetica"/>
                <a:ea typeface="ＭＳ 明朝"/>
              </a:rPr>
              <a:t>reiterating</a:t>
            </a:r>
            <a:r>
              <a:rPr lang="fr-FR" sz="4400" dirty="0">
                <a:solidFill>
                  <a:srgbClr val="000000"/>
                </a:solidFill>
                <a:latin typeface="Helvetica"/>
                <a:ea typeface="ＭＳ 明朝"/>
              </a:rPr>
              <a:t> </a:t>
            </a:r>
            <a:r>
              <a:rPr lang="fr-FR" sz="4400" dirty="0" err="1">
                <a:solidFill>
                  <a:srgbClr val="000000"/>
                </a:solidFill>
                <a:latin typeface="Helvetica"/>
                <a:ea typeface="ＭＳ 明朝"/>
              </a:rPr>
              <a:t>attachment</a:t>
            </a:r>
            <a:r>
              <a:rPr lang="fr-FR" sz="4400" dirty="0">
                <a:solidFill>
                  <a:srgbClr val="000000"/>
                </a:solidFill>
                <a:latin typeface="Helvetica"/>
                <a:ea typeface="ＭＳ 明朝"/>
              </a:rPr>
              <a:t> patterns </a:t>
            </a:r>
            <a:r>
              <a:rPr lang="fr-FR" sz="4400" dirty="0" err="1">
                <a:solidFill>
                  <a:srgbClr val="000000"/>
                </a:solidFill>
                <a:latin typeface="Helvetica"/>
                <a:ea typeface="ＭＳ 明朝"/>
              </a:rPr>
              <a:t>that</a:t>
            </a:r>
            <a:r>
              <a:rPr lang="fr-FR" sz="4400" dirty="0">
                <a:solidFill>
                  <a:srgbClr val="000000"/>
                </a:solidFill>
                <a:latin typeface="Helvetica"/>
                <a:ea typeface="ＭＳ 明朝"/>
              </a:rPr>
              <a:t> lead to </a:t>
            </a:r>
            <a:r>
              <a:rPr lang="fr-FR" sz="4400" dirty="0" err="1">
                <a:solidFill>
                  <a:srgbClr val="000000"/>
                </a:solidFill>
                <a:latin typeface="Helvetica"/>
                <a:ea typeface="ＭＳ 明朝"/>
              </a:rPr>
              <a:t>increased</a:t>
            </a:r>
            <a:r>
              <a:rPr lang="fr-FR" sz="4400" dirty="0">
                <a:solidFill>
                  <a:srgbClr val="000000"/>
                </a:solidFill>
                <a:latin typeface="Helvetica"/>
                <a:ea typeface="ＭＳ 明朝"/>
              </a:rPr>
              <a:t> </a:t>
            </a:r>
            <a:r>
              <a:rPr lang="fr-FR" sz="4400" dirty="0" err="1">
                <a:solidFill>
                  <a:srgbClr val="000000"/>
                </a:solidFill>
                <a:latin typeface="Helvetica"/>
                <a:ea typeface="ＭＳ 明朝"/>
              </a:rPr>
              <a:t>socialization</a:t>
            </a:r>
            <a:r>
              <a:rPr lang="fr-FR" sz="4400" dirty="0">
                <a:solidFill>
                  <a:srgbClr val="000000"/>
                </a:solidFill>
                <a:latin typeface="Helvetica"/>
                <a:ea typeface="ＭＳ 明朝"/>
              </a:rPr>
              <a:t> vs. isolation.  Question/</a:t>
            </a:r>
            <a:r>
              <a:rPr lang="fr-FR" sz="4400" dirty="0" err="1">
                <a:solidFill>
                  <a:srgbClr val="000000"/>
                </a:solidFill>
                <a:latin typeface="Helvetica"/>
                <a:ea typeface="ＭＳ 明朝"/>
              </a:rPr>
              <a:t>Answer</a:t>
            </a:r>
            <a:r>
              <a:rPr lang="fr-FR" sz="4400" dirty="0">
                <a:solidFill>
                  <a:srgbClr val="000000"/>
                </a:solidFill>
                <a:latin typeface="Helvetica"/>
                <a:ea typeface="ＭＳ 明朝"/>
              </a:rPr>
              <a:t> Discussion.</a:t>
            </a:r>
          </a:p>
          <a:p>
            <a:endParaRPr lang="fr-FR" sz="4400" dirty="0">
              <a:solidFill>
                <a:srgbClr val="000000"/>
              </a:solidFill>
              <a:latin typeface="Helvetica"/>
              <a:ea typeface="ＭＳ 明朝"/>
            </a:endParaRPr>
          </a:p>
          <a:p>
            <a:r>
              <a:rPr lang="fr-FR" sz="4400" dirty="0">
                <a:solidFill>
                  <a:srgbClr val="000000"/>
                </a:solidFill>
                <a:latin typeface="Helvetica"/>
                <a:ea typeface="ＭＳ 明朝"/>
              </a:rPr>
              <a:t>3:55 Complete Evaluations, Conclusion</a:t>
            </a:r>
          </a:p>
          <a:p>
            <a:endParaRPr lang="en-US" dirty="0"/>
          </a:p>
        </p:txBody>
      </p:sp>
      <p:sp>
        <p:nvSpPr>
          <p:cNvPr id="4" name="Slide Number Placeholder 3"/>
          <p:cNvSpPr>
            <a:spLocks noGrp="1"/>
          </p:cNvSpPr>
          <p:nvPr>
            <p:ph type="sldNum" sz="quarter" idx="12"/>
          </p:nvPr>
        </p:nvSpPr>
        <p:spPr/>
        <p:txBody>
          <a:bodyPr/>
          <a:lstStyle/>
          <a:p>
            <a:fld id="{30C81877-A5A0-B147-AA6F-4BEF5643BDE8}" type="slidenum">
              <a:rPr lang="en-US" smtClean="0"/>
              <a:t>2</a:t>
            </a:fld>
            <a:endParaRPr lang="en-US" dirty="0"/>
          </a:p>
        </p:txBody>
      </p:sp>
    </p:spTree>
    <p:extLst>
      <p:ext uri="{BB962C8B-B14F-4D97-AF65-F5344CB8AC3E}">
        <p14:creationId xmlns:p14="http://schemas.microsoft.com/office/powerpoint/2010/main" val="1324002459"/>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30C81877-A5A0-B147-AA6F-4BEF5643BDE8}" type="slidenum">
              <a:rPr lang="en-US" smtClean="0"/>
              <a:t>20</a:t>
            </a:fld>
            <a:endParaRPr lang="en-US" dirty="0"/>
          </a:p>
        </p:txBody>
      </p:sp>
      <p:pic>
        <p:nvPicPr>
          <p:cNvPr id="5" name="Picture 4"/>
          <p:cNvPicPr/>
          <p:nvPr/>
        </p:nvPicPr>
        <p:blipFill>
          <a:blip r:embed="rId2">
            <a:extLst>
              <a:ext uri="{28A0092B-C50C-407E-A947-70E740481C1C}">
                <a14:useLocalDpi xmlns:a14="http://schemas.microsoft.com/office/drawing/2010/main" val="0"/>
              </a:ext>
            </a:extLst>
          </a:blip>
          <a:srcRect/>
          <a:stretch>
            <a:fillRect/>
          </a:stretch>
        </p:blipFill>
        <p:spPr bwMode="auto">
          <a:xfrm>
            <a:off x="533400" y="0"/>
            <a:ext cx="8153400" cy="6356350"/>
          </a:xfrm>
          <a:prstGeom prst="rect">
            <a:avLst/>
          </a:prstGeom>
          <a:noFill/>
          <a:ln>
            <a:noFill/>
          </a:ln>
        </p:spPr>
      </p:pic>
    </p:spTree>
    <p:extLst>
      <p:ext uri="{BB962C8B-B14F-4D97-AF65-F5344CB8AC3E}">
        <p14:creationId xmlns:p14="http://schemas.microsoft.com/office/powerpoint/2010/main" val="1956190285"/>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rcRect l="-4523" r="-4523"/>
          <a:stretch>
            <a:fillRect/>
          </a:stretch>
        </p:blipFill>
        <p:spPr>
          <a:xfrm>
            <a:off x="158750" y="612775"/>
            <a:ext cx="8229600" cy="5784850"/>
          </a:xfrm>
        </p:spPr>
      </p:pic>
      <p:sp>
        <p:nvSpPr>
          <p:cNvPr id="2" name="TextBox 1"/>
          <p:cNvSpPr txBox="1"/>
          <p:nvPr/>
        </p:nvSpPr>
        <p:spPr>
          <a:xfrm>
            <a:off x="1195294" y="6275293"/>
            <a:ext cx="5274236" cy="738664"/>
          </a:xfrm>
          <a:prstGeom prst="rect">
            <a:avLst/>
          </a:prstGeom>
          <a:noFill/>
        </p:spPr>
        <p:txBody>
          <a:bodyPr wrap="square" rtlCol="0">
            <a:spAutoFit/>
          </a:bodyPr>
          <a:lstStyle/>
          <a:p>
            <a:endParaRPr lang="en-US" sz="800" dirty="0"/>
          </a:p>
          <a:p>
            <a:r>
              <a:rPr lang="en-US" sz="800" dirty="0"/>
              <a:t>Front. Psychol., 04 February 2015 | https://</a:t>
            </a:r>
            <a:r>
              <a:rPr lang="en-US" sz="800" dirty="0" err="1"/>
              <a:t>doi.org</a:t>
            </a:r>
            <a:r>
              <a:rPr lang="en-US" sz="800" dirty="0"/>
              <a:t>/10.3389/fpsyg.2015.00093</a:t>
            </a:r>
          </a:p>
          <a:p>
            <a:r>
              <a:rPr lang="en-US" sz="800" dirty="0"/>
              <a:t>Somatic experiencing: using </a:t>
            </a:r>
            <a:r>
              <a:rPr lang="en-US" sz="800" dirty="0" err="1"/>
              <a:t>interoception</a:t>
            </a:r>
            <a:r>
              <a:rPr lang="en-US" sz="800" dirty="0"/>
              <a:t> and proprioception as core elements of trauma therapy</a:t>
            </a:r>
          </a:p>
          <a:p>
            <a:endParaRPr lang="en-US" sz="800" dirty="0"/>
          </a:p>
          <a:p>
            <a:endParaRPr lang="en-US" sz="1000" dirty="0"/>
          </a:p>
        </p:txBody>
      </p:sp>
      <p:sp>
        <p:nvSpPr>
          <p:cNvPr id="3" name="TextBox 2"/>
          <p:cNvSpPr txBox="1"/>
          <p:nvPr/>
        </p:nvSpPr>
        <p:spPr>
          <a:xfrm>
            <a:off x="5348942" y="5889793"/>
            <a:ext cx="3660588" cy="1015663"/>
          </a:xfrm>
          <a:prstGeom prst="rect">
            <a:avLst/>
          </a:prstGeom>
          <a:noFill/>
        </p:spPr>
        <p:txBody>
          <a:bodyPr wrap="square" rtlCol="0">
            <a:spAutoFit/>
          </a:bodyPr>
          <a:lstStyle/>
          <a:p>
            <a:r>
              <a:rPr lang="en-US" sz="1200" dirty="0"/>
              <a:t>Peter Payne1, Peter A. Levine2 and Mardi A. Crane-Godreau1*</a:t>
            </a:r>
          </a:p>
          <a:p>
            <a:r>
              <a:rPr lang="en-US" sz="1200" dirty="0"/>
              <a:t>1Department of Microbiology and Immunology, Geisel School of Medicine at Dartmouth, Lebanon, NH, USA</a:t>
            </a:r>
          </a:p>
          <a:p>
            <a:r>
              <a:rPr lang="en-US" sz="1200" dirty="0"/>
              <a:t>2Foundation for Human Enrichment, Boulder, CO, USA</a:t>
            </a:r>
          </a:p>
        </p:txBody>
      </p:sp>
      <p:sp>
        <p:nvSpPr>
          <p:cNvPr id="5" name="Slide Number Placeholder 4"/>
          <p:cNvSpPr>
            <a:spLocks noGrp="1"/>
          </p:cNvSpPr>
          <p:nvPr>
            <p:ph type="sldNum" sz="quarter" idx="12"/>
          </p:nvPr>
        </p:nvSpPr>
        <p:spPr/>
        <p:txBody>
          <a:bodyPr/>
          <a:lstStyle/>
          <a:p>
            <a:fld id="{30C81877-A5A0-B147-AA6F-4BEF5643BDE8}" type="slidenum">
              <a:rPr lang="en-US" smtClean="0"/>
              <a:t>21</a:t>
            </a:fld>
            <a:endParaRPr lang="en-US" dirty="0"/>
          </a:p>
        </p:txBody>
      </p:sp>
    </p:spTree>
    <p:extLst>
      <p:ext uri="{BB962C8B-B14F-4D97-AF65-F5344CB8AC3E}">
        <p14:creationId xmlns:p14="http://schemas.microsoft.com/office/powerpoint/2010/main" val="3800467086"/>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753485"/>
            <a:ext cx="8229600" cy="5502799"/>
          </a:xfrm>
        </p:spPr>
        <p:txBody>
          <a:bodyPr>
            <a:normAutofit fontScale="85000" lnSpcReduction="10000"/>
          </a:bodyPr>
          <a:lstStyle/>
          <a:p>
            <a:r>
              <a:rPr lang="en-US" dirty="0" smtClean="0"/>
              <a:t> </a:t>
            </a:r>
            <a:r>
              <a:rPr lang="en-US" dirty="0"/>
              <a:t>Chronic stress response. If the stressor is above a certain intensity or duration, the sympathetic response is more intense; if there is an inadequate defensive response, the system as a whole may fail to reset to normal functioning, remaining “tuned” to excess sympathetic and deficient parasympathetic activation. This state may persist indefinitely, giving rise to a state of “chronic stress,” where the system responds inappropriately to environmental challenge with excess activation. </a:t>
            </a:r>
            <a:endParaRPr lang="en-US" dirty="0" smtClean="0"/>
          </a:p>
          <a:p>
            <a:r>
              <a:rPr lang="en-US" dirty="0" smtClean="0"/>
              <a:t>Through </a:t>
            </a:r>
            <a:r>
              <a:rPr lang="en-US" dirty="0"/>
              <a:t>appropriate intervention, the system can be returned to a normalized, fully functional state; but without such intervention the dysfunctional state may last indefinitely.</a:t>
            </a:r>
          </a:p>
        </p:txBody>
      </p:sp>
      <p:sp>
        <p:nvSpPr>
          <p:cNvPr id="2" name="Slide Number Placeholder 1"/>
          <p:cNvSpPr>
            <a:spLocks noGrp="1"/>
          </p:cNvSpPr>
          <p:nvPr>
            <p:ph type="sldNum" sz="quarter" idx="12"/>
          </p:nvPr>
        </p:nvSpPr>
        <p:spPr/>
        <p:txBody>
          <a:bodyPr/>
          <a:lstStyle/>
          <a:p>
            <a:fld id="{30C81877-A5A0-B147-AA6F-4BEF5643BDE8}" type="slidenum">
              <a:rPr lang="en-US" smtClean="0"/>
              <a:t>22</a:t>
            </a:fld>
            <a:endParaRPr lang="en-US" dirty="0"/>
          </a:p>
        </p:txBody>
      </p:sp>
    </p:spTree>
    <p:extLst>
      <p:ext uri="{BB962C8B-B14F-4D97-AF65-F5344CB8AC3E}">
        <p14:creationId xmlns:p14="http://schemas.microsoft.com/office/powerpoint/2010/main" val="2616981822"/>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rcRect l="-5472" r="-5472"/>
          <a:stretch>
            <a:fillRect/>
          </a:stretch>
        </p:blipFill>
        <p:spPr>
          <a:xfrm>
            <a:off x="457200" y="0"/>
            <a:ext cx="8229600" cy="6600825"/>
          </a:xfrm>
        </p:spPr>
      </p:pic>
      <p:sp>
        <p:nvSpPr>
          <p:cNvPr id="2" name="Slide Number Placeholder 1"/>
          <p:cNvSpPr>
            <a:spLocks noGrp="1"/>
          </p:cNvSpPr>
          <p:nvPr>
            <p:ph type="sldNum" sz="quarter" idx="12"/>
          </p:nvPr>
        </p:nvSpPr>
        <p:spPr/>
        <p:txBody>
          <a:bodyPr/>
          <a:lstStyle/>
          <a:p>
            <a:fld id="{30C81877-A5A0-B147-AA6F-4BEF5643BDE8}" type="slidenum">
              <a:rPr lang="en-US" smtClean="0"/>
              <a:t>23</a:t>
            </a:fld>
            <a:endParaRPr lang="en-US" dirty="0"/>
          </a:p>
        </p:txBody>
      </p:sp>
    </p:spTree>
    <p:extLst>
      <p:ext uri="{BB962C8B-B14F-4D97-AF65-F5344CB8AC3E}">
        <p14:creationId xmlns:p14="http://schemas.microsoft.com/office/powerpoint/2010/main" val="1369095802"/>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90678" y="79249"/>
            <a:ext cx="8776947" cy="6521992"/>
          </a:xfrm>
        </p:spPr>
        <p:txBody>
          <a:bodyPr>
            <a:normAutofit fontScale="85000" lnSpcReduction="10000"/>
          </a:bodyPr>
          <a:lstStyle/>
          <a:p>
            <a:r>
              <a:rPr lang="en-US" b="1" dirty="0" smtClean="0"/>
              <a:t> </a:t>
            </a:r>
            <a:r>
              <a:rPr lang="en-US" b="1" dirty="0"/>
              <a:t>Traumatic stress response.</a:t>
            </a:r>
            <a:r>
              <a:rPr lang="en-US" dirty="0"/>
              <a:t> In the face of extreme challenge, when either the situation is extremely threatening and overwhelms the capacity of the organism to respond effectively, or if the response is prevented in some way (restraint), there is first an extreme sympathetic </a:t>
            </a:r>
            <a:r>
              <a:rPr lang="en-US" dirty="0" smtClean="0"/>
              <a:t> </a:t>
            </a:r>
            <a:r>
              <a:rPr lang="en-US" dirty="0"/>
              <a:t>activation with loss of vagal tone. With continued challenge, there is a sudden intense co-activation of the </a:t>
            </a:r>
            <a:r>
              <a:rPr lang="en-US" dirty="0" smtClean="0"/>
              <a:t>parasympathetic </a:t>
            </a:r>
            <a:r>
              <a:rPr lang="en-US" dirty="0"/>
              <a:t>system along with the sympathetic, leading to freeze, collapse or dissociation. The ANS (and whole CRN) becomes locked into a dysfunctional state of extremely high activation of both the sympathetic and parasympathetic </a:t>
            </a:r>
            <a:r>
              <a:rPr lang="en-US" dirty="0" smtClean="0"/>
              <a:t>systems.. </a:t>
            </a:r>
            <a:r>
              <a:rPr lang="en-US" dirty="0"/>
              <a:t>This may manifest as alternating depressive shutdown and extreme anxiety or rage. This is not the result of wear and tear, but is a specific dysfunctional state </a:t>
            </a:r>
            <a:r>
              <a:rPr lang="en-US" dirty="0" smtClean="0"/>
              <a:t>which through </a:t>
            </a:r>
            <a:r>
              <a:rPr lang="en-US" dirty="0"/>
              <a:t>appropriate intervention can be returned to normal resilient functioning.</a:t>
            </a:r>
          </a:p>
        </p:txBody>
      </p:sp>
      <p:sp>
        <p:nvSpPr>
          <p:cNvPr id="2" name="Slide Number Placeholder 1"/>
          <p:cNvSpPr>
            <a:spLocks noGrp="1"/>
          </p:cNvSpPr>
          <p:nvPr>
            <p:ph type="sldNum" sz="quarter" idx="12"/>
          </p:nvPr>
        </p:nvSpPr>
        <p:spPr/>
        <p:txBody>
          <a:bodyPr/>
          <a:lstStyle/>
          <a:p>
            <a:fld id="{30C81877-A5A0-B147-AA6F-4BEF5643BDE8}" type="slidenum">
              <a:rPr lang="en-US" smtClean="0"/>
              <a:t>24</a:t>
            </a:fld>
            <a:endParaRPr lang="en-US" dirty="0"/>
          </a:p>
        </p:txBody>
      </p:sp>
    </p:spTree>
    <p:extLst>
      <p:ext uri="{BB962C8B-B14F-4D97-AF65-F5344CB8AC3E}">
        <p14:creationId xmlns:p14="http://schemas.microsoft.com/office/powerpoint/2010/main" val="2553009686"/>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Regulation Issues Effect Attachment</a:t>
            </a:r>
            <a:endParaRPr lang="en-US" dirty="0"/>
          </a:p>
        </p:txBody>
      </p:sp>
      <p:sp>
        <p:nvSpPr>
          <p:cNvPr id="3" name="Content Placeholder 2"/>
          <p:cNvSpPr>
            <a:spLocks noGrp="1"/>
          </p:cNvSpPr>
          <p:nvPr>
            <p:ph idx="1"/>
          </p:nvPr>
        </p:nvSpPr>
        <p:spPr/>
        <p:txBody>
          <a:bodyPr>
            <a:normAutofit/>
          </a:bodyPr>
          <a:lstStyle/>
          <a:p>
            <a:pPr marL="0" indent="0">
              <a:buNone/>
            </a:pPr>
            <a:r>
              <a:rPr lang="en-US" dirty="0"/>
              <a:t> </a:t>
            </a:r>
          </a:p>
          <a:p>
            <a:r>
              <a:rPr lang="en-US" dirty="0"/>
              <a:t>Chronic Stress Response and Biological findings PTSD</a:t>
            </a:r>
          </a:p>
          <a:p>
            <a:r>
              <a:rPr lang="en-US" dirty="0" smtClean="0"/>
              <a:t>Increased </a:t>
            </a:r>
            <a:r>
              <a:rPr lang="en-US" dirty="0" err="1"/>
              <a:t>Corticotropin</a:t>
            </a:r>
            <a:r>
              <a:rPr lang="en-US" dirty="0"/>
              <a:t>-releasing factor CRF</a:t>
            </a:r>
          </a:p>
          <a:p>
            <a:r>
              <a:rPr lang="en-US" dirty="0" smtClean="0"/>
              <a:t>Catecholamine </a:t>
            </a:r>
            <a:r>
              <a:rPr lang="en-US" dirty="0"/>
              <a:t>Depletion within Central Nervous System (Dopamine, Epinephrine (adrenaline), norepinephrine (noradrenaline) and dopamine</a:t>
            </a:r>
          </a:p>
          <a:p>
            <a:endParaRPr lang="en-US" dirty="0"/>
          </a:p>
        </p:txBody>
      </p:sp>
      <p:sp>
        <p:nvSpPr>
          <p:cNvPr id="4" name="TextBox 3"/>
          <p:cNvSpPr txBox="1"/>
          <p:nvPr/>
        </p:nvSpPr>
        <p:spPr>
          <a:xfrm>
            <a:off x="732118" y="1075765"/>
            <a:ext cx="7679764" cy="461665"/>
          </a:xfrm>
          <a:prstGeom prst="rect">
            <a:avLst/>
          </a:prstGeom>
          <a:noFill/>
        </p:spPr>
        <p:txBody>
          <a:bodyPr wrap="square" rtlCol="0">
            <a:spAutoFit/>
          </a:bodyPr>
          <a:lstStyle/>
          <a:p>
            <a:r>
              <a:rPr lang="en-US" sz="1200" dirty="0"/>
              <a:t>Yehuda, R. (2009), Status of Glucocorticoid Alterations in Post-traumatic Stress Disorder. Annals of the New York Academy of Sciences, 1179: 56–69. </a:t>
            </a:r>
            <a:r>
              <a:rPr lang="en-US" sz="1200" dirty="0" err="1"/>
              <a:t>doi</a:t>
            </a:r>
            <a:r>
              <a:rPr lang="en-US" sz="1200" dirty="0"/>
              <a:t>: 10.1111/j.1749-6632.2009.04979.x</a:t>
            </a:r>
          </a:p>
        </p:txBody>
      </p:sp>
      <p:sp>
        <p:nvSpPr>
          <p:cNvPr id="5" name="Slide Number Placeholder 4"/>
          <p:cNvSpPr>
            <a:spLocks noGrp="1"/>
          </p:cNvSpPr>
          <p:nvPr>
            <p:ph type="sldNum" sz="quarter" idx="12"/>
          </p:nvPr>
        </p:nvSpPr>
        <p:spPr/>
        <p:txBody>
          <a:bodyPr/>
          <a:lstStyle/>
          <a:p>
            <a:fld id="{30C81877-A5A0-B147-AA6F-4BEF5643BDE8}" type="slidenum">
              <a:rPr lang="en-US" smtClean="0"/>
              <a:t>25</a:t>
            </a:fld>
            <a:endParaRPr lang="en-US" dirty="0"/>
          </a:p>
        </p:txBody>
      </p:sp>
    </p:spTree>
    <p:extLst>
      <p:ext uri="{BB962C8B-B14F-4D97-AF65-F5344CB8AC3E}">
        <p14:creationId xmlns:p14="http://schemas.microsoft.com/office/powerpoint/2010/main" val="3999502875"/>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t>
            </a:r>
            <a:endParaRPr lang="en-US" dirty="0"/>
          </a:p>
        </p:txBody>
      </p:sp>
      <p:sp>
        <p:nvSpPr>
          <p:cNvPr id="3" name="Content Placeholder 2"/>
          <p:cNvSpPr>
            <a:spLocks noGrp="1"/>
          </p:cNvSpPr>
          <p:nvPr>
            <p:ph idx="1"/>
          </p:nvPr>
        </p:nvSpPr>
        <p:spPr/>
        <p:txBody>
          <a:bodyPr>
            <a:normAutofit fontScale="92500"/>
          </a:bodyPr>
          <a:lstStyle/>
          <a:p>
            <a:r>
              <a:rPr lang="en-US" dirty="0"/>
              <a:t>Last 10 years, HPA findings have changed what we thought about chronic stress.  i.e. urinary and  cortisol levels are lower in PTSD than in normal controls and those with major depression.</a:t>
            </a:r>
          </a:p>
          <a:p>
            <a:pPr marL="0" indent="0">
              <a:buNone/>
            </a:pPr>
            <a:r>
              <a:rPr lang="en-US" dirty="0"/>
              <a:t> </a:t>
            </a:r>
          </a:p>
          <a:p>
            <a:r>
              <a:rPr lang="en-US" dirty="0"/>
              <a:t>In order to exert physiologic and behavioral effects cortisol must bind to glucocorticoid receptors.   Decreased sensitivity of receptor may cause attenuation</a:t>
            </a:r>
            <a:r>
              <a:rPr lang="en-US" dirty="0" smtClean="0"/>
              <a:t>.    Yehuda, R.</a:t>
            </a:r>
            <a:endParaRPr lang="en-US" dirty="0"/>
          </a:p>
          <a:p>
            <a:endParaRPr lang="en-US" dirty="0"/>
          </a:p>
        </p:txBody>
      </p:sp>
      <p:sp>
        <p:nvSpPr>
          <p:cNvPr id="4" name="Slide Number Placeholder 3"/>
          <p:cNvSpPr>
            <a:spLocks noGrp="1"/>
          </p:cNvSpPr>
          <p:nvPr>
            <p:ph type="sldNum" sz="quarter" idx="12"/>
          </p:nvPr>
        </p:nvSpPr>
        <p:spPr/>
        <p:txBody>
          <a:bodyPr/>
          <a:lstStyle/>
          <a:p>
            <a:fld id="{30C81877-A5A0-B147-AA6F-4BEF5643BDE8}" type="slidenum">
              <a:rPr lang="en-US" smtClean="0"/>
              <a:t>26</a:t>
            </a:fld>
            <a:endParaRPr lang="en-US" dirty="0"/>
          </a:p>
        </p:txBody>
      </p:sp>
    </p:spTree>
    <p:extLst>
      <p:ext uri="{BB962C8B-B14F-4D97-AF65-F5344CB8AC3E}">
        <p14:creationId xmlns:p14="http://schemas.microsoft.com/office/powerpoint/2010/main" val="3897526385"/>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98299" y="0"/>
            <a:ext cx="8229600" cy="7269163"/>
          </a:xfrm>
        </p:spPr>
        <p:txBody>
          <a:bodyPr>
            <a:normAutofit/>
          </a:bodyPr>
          <a:lstStyle/>
          <a:p>
            <a:r>
              <a:rPr lang="en-US" sz="2800" dirty="0">
                <a:latin typeface="Garamond"/>
                <a:ea typeface="ＭＳ 明朝"/>
                <a:cs typeface="Garamond"/>
              </a:rPr>
              <a:t>cortisol release via the hypothalamic-pituitary adrenal </a:t>
            </a:r>
            <a:r>
              <a:rPr lang="en-US" sz="2800" dirty="0" smtClean="0">
                <a:latin typeface="Garamond"/>
                <a:ea typeface="ＭＳ 明朝"/>
                <a:cs typeface="Garamond"/>
              </a:rPr>
              <a:t>axis(</a:t>
            </a:r>
            <a:r>
              <a:rPr lang="en-US" sz="2800" dirty="0">
                <a:latin typeface="Garamond"/>
                <a:ea typeface="ＭＳ 明朝"/>
                <a:cs typeface="Garamond"/>
              </a:rPr>
              <a:t>HPA</a:t>
            </a:r>
            <a:r>
              <a:rPr lang="en-US" sz="2800" dirty="0" smtClean="0">
                <a:latin typeface="Garamond"/>
                <a:ea typeface="ＭＳ 明朝"/>
                <a:cs typeface="Garamond"/>
              </a:rPr>
              <a:t>) hypothalamus </a:t>
            </a:r>
            <a:r>
              <a:rPr lang="en-US" sz="2800" dirty="0">
                <a:latin typeface="Garamond"/>
                <a:ea typeface="ＭＳ 明朝"/>
                <a:cs typeface="Garamond"/>
              </a:rPr>
              <a:t>receives inputs from </a:t>
            </a:r>
            <a:r>
              <a:rPr lang="en-US" sz="2800" dirty="0" smtClean="0">
                <a:latin typeface="Garamond"/>
                <a:ea typeface="ＭＳ 明朝"/>
                <a:cs typeface="Garamond"/>
              </a:rPr>
              <a:t>structures </a:t>
            </a:r>
            <a:r>
              <a:rPr lang="en-US" sz="2800" dirty="0">
                <a:latin typeface="Garamond"/>
                <a:ea typeface="ＭＳ 明朝"/>
                <a:cs typeface="Garamond"/>
              </a:rPr>
              <a:t>implicated in social behavior, emotion, stress, and attachment, including </a:t>
            </a:r>
            <a:r>
              <a:rPr lang="en-US" sz="2800" dirty="0" smtClean="0">
                <a:latin typeface="Garamond"/>
                <a:ea typeface="ＭＳ 明朝"/>
                <a:cs typeface="Garamond"/>
              </a:rPr>
              <a:t>the </a:t>
            </a:r>
            <a:r>
              <a:rPr lang="en-US" sz="2800" dirty="0">
                <a:latin typeface="Garamond"/>
                <a:ea typeface="ＭＳ 明朝"/>
                <a:cs typeface="Garamond"/>
              </a:rPr>
              <a:t>amygdala, prefrontal cortex, and </a:t>
            </a:r>
            <a:r>
              <a:rPr lang="en-US" sz="2800" dirty="0" smtClean="0">
                <a:latin typeface="Garamond"/>
                <a:ea typeface="ＭＳ 明朝"/>
                <a:cs typeface="Garamond"/>
              </a:rPr>
              <a:t>hippocampus,  </a:t>
            </a:r>
          </a:p>
          <a:p>
            <a:r>
              <a:rPr lang="en-US" sz="2800" dirty="0" smtClean="0">
                <a:latin typeface="Garamond"/>
                <a:ea typeface="ＭＳ 明朝"/>
                <a:cs typeface="Garamond"/>
              </a:rPr>
              <a:t>hypothalamus </a:t>
            </a:r>
            <a:r>
              <a:rPr lang="en-US" sz="2800" dirty="0">
                <a:latin typeface="Garamond"/>
                <a:ea typeface="ＭＳ 明朝"/>
                <a:cs typeface="Garamond"/>
              </a:rPr>
              <a:t>is capable of synthesizing corticotrophin-releasing </a:t>
            </a:r>
            <a:r>
              <a:rPr lang="en-US" sz="2800" dirty="0" smtClean="0">
                <a:latin typeface="Garamond"/>
                <a:ea typeface="ＭＳ 明朝"/>
                <a:cs typeface="Garamond"/>
              </a:rPr>
              <a:t>hormone</a:t>
            </a:r>
          </a:p>
          <a:p>
            <a:r>
              <a:rPr lang="en-US" sz="2800" dirty="0" smtClean="0">
                <a:latin typeface="Garamond"/>
                <a:ea typeface="ＭＳ 明朝"/>
                <a:cs typeface="Garamond"/>
              </a:rPr>
              <a:t>In </a:t>
            </a:r>
            <a:r>
              <a:rPr lang="en-US" sz="2800" dirty="0">
                <a:latin typeface="Garamond"/>
                <a:ea typeface="ＭＳ 明朝"/>
                <a:cs typeface="Garamond"/>
              </a:rPr>
              <a:t>threat responding CRH released by the hypothalamus stimulates the release of adrenocorticotropic hormone (ACTH) in the pituitary gland. </a:t>
            </a:r>
            <a:endParaRPr lang="en-US" sz="2800" dirty="0" smtClean="0">
              <a:latin typeface="Garamond"/>
              <a:ea typeface="ＭＳ 明朝"/>
              <a:cs typeface="Garamond"/>
            </a:endParaRPr>
          </a:p>
          <a:p>
            <a:r>
              <a:rPr lang="en-US" sz="2800" dirty="0" smtClean="0">
                <a:latin typeface="Garamond"/>
                <a:ea typeface="ＭＳ 明朝"/>
                <a:cs typeface="Garamond"/>
              </a:rPr>
              <a:t>ACTH </a:t>
            </a:r>
            <a:r>
              <a:rPr lang="en-US" sz="2800" dirty="0">
                <a:latin typeface="Garamond"/>
                <a:ea typeface="ＭＳ 明朝"/>
                <a:cs typeface="Garamond"/>
              </a:rPr>
              <a:t>causes increased production of cortisol and </a:t>
            </a:r>
            <a:r>
              <a:rPr lang="en-US" sz="2800" dirty="0" err="1">
                <a:latin typeface="Garamond"/>
                <a:ea typeface="ＭＳ 明朝"/>
                <a:cs typeface="Garamond"/>
              </a:rPr>
              <a:t>catecholamines</a:t>
            </a:r>
            <a:r>
              <a:rPr lang="en-US" sz="2800" dirty="0">
                <a:latin typeface="Garamond"/>
                <a:ea typeface="ＭＳ 明朝"/>
                <a:cs typeface="Garamond"/>
              </a:rPr>
              <a:t> (e.g., epinephrine and norepinephrine in the adrenal cortex</a:t>
            </a:r>
            <a:r>
              <a:rPr lang="en-US" sz="2800" dirty="0"/>
              <a:t> </a:t>
            </a:r>
          </a:p>
        </p:txBody>
      </p:sp>
      <p:sp>
        <p:nvSpPr>
          <p:cNvPr id="2" name="Slide Number Placeholder 1"/>
          <p:cNvSpPr>
            <a:spLocks noGrp="1"/>
          </p:cNvSpPr>
          <p:nvPr>
            <p:ph type="sldNum" sz="quarter" idx="12"/>
          </p:nvPr>
        </p:nvSpPr>
        <p:spPr/>
        <p:txBody>
          <a:bodyPr/>
          <a:lstStyle/>
          <a:p>
            <a:fld id="{30C81877-A5A0-B147-AA6F-4BEF5643BDE8}" type="slidenum">
              <a:rPr lang="en-US" smtClean="0"/>
              <a:t>27</a:t>
            </a:fld>
            <a:endParaRPr lang="en-US" dirty="0"/>
          </a:p>
        </p:txBody>
      </p:sp>
    </p:spTree>
    <p:extLst>
      <p:ext uri="{BB962C8B-B14F-4D97-AF65-F5344CB8AC3E}">
        <p14:creationId xmlns:p14="http://schemas.microsoft.com/office/powerpoint/2010/main" val="3237054640"/>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a:latin typeface="Garamond"/>
                <a:ea typeface="ＭＳ 明朝"/>
                <a:cs typeface="Garamond"/>
              </a:rPr>
              <a:t>This cortisol is circulating throughout the body, including the brain. Critically, circulating cortisol in the brain is capable of activating glucocorticoid receptors in </a:t>
            </a:r>
            <a:r>
              <a:rPr lang="en-US" dirty="0" smtClean="0">
                <a:latin typeface="Garamond"/>
                <a:ea typeface="ＭＳ 明朝"/>
                <a:cs typeface="Garamond"/>
              </a:rPr>
              <a:t> </a:t>
            </a:r>
            <a:r>
              <a:rPr lang="en-US" dirty="0">
                <a:latin typeface="Garamond"/>
                <a:ea typeface="ＭＳ 明朝"/>
                <a:cs typeface="Garamond"/>
              </a:rPr>
              <a:t>hippocampus that feed back to inhibit </a:t>
            </a:r>
            <a:r>
              <a:rPr lang="en-US" dirty="0" smtClean="0">
                <a:latin typeface="Garamond"/>
                <a:ea typeface="ＭＳ 明朝"/>
                <a:cs typeface="Garamond"/>
              </a:rPr>
              <a:t> </a:t>
            </a:r>
            <a:r>
              <a:rPr lang="en-US" dirty="0">
                <a:latin typeface="Garamond"/>
                <a:ea typeface="ＭＳ 明朝"/>
                <a:cs typeface="Garamond"/>
              </a:rPr>
              <a:t>HPA- axis </a:t>
            </a:r>
            <a:endParaRPr lang="en-US" dirty="0"/>
          </a:p>
        </p:txBody>
      </p:sp>
      <p:sp>
        <p:nvSpPr>
          <p:cNvPr id="2" name="Slide Number Placeholder 1"/>
          <p:cNvSpPr>
            <a:spLocks noGrp="1"/>
          </p:cNvSpPr>
          <p:nvPr>
            <p:ph type="sldNum" sz="quarter" idx="12"/>
          </p:nvPr>
        </p:nvSpPr>
        <p:spPr/>
        <p:txBody>
          <a:bodyPr/>
          <a:lstStyle/>
          <a:p>
            <a:fld id="{30C81877-A5A0-B147-AA6F-4BEF5643BDE8}" type="slidenum">
              <a:rPr lang="en-US" smtClean="0"/>
              <a:t>28</a:t>
            </a:fld>
            <a:endParaRPr lang="en-US" dirty="0"/>
          </a:p>
        </p:txBody>
      </p:sp>
    </p:spTree>
    <p:extLst>
      <p:ext uri="{BB962C8B-B14F-4D97-AF65-F5344CB8AC3E}">
        <p14:creationId xmlns:p14="http://schemas.microsoft.com/office/powerpoint/2010/main" val="3114442474"/>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lnSpcReduction="20000"/>
          </a:bodyPr>
          <a:lstStyle/>
          <a:p>
            <a:r>
              <a:rPr lang="en-US" dirty="0">
                <a:latin typeface="Garamond"/>
                <a:ea typeface="ＭＳ 明朝"/>
                <a:cs typeface="Garamond"/>
              </a:rPr>
              <a:t>Importantly, the hypothalamus is one </a:t>
            </a:r>
            <a:r>
              <a:rPr lang="en-US" dirty="0" smtClean="0">
                <a:latin typeface="Garamond"/>
                <a:ea typeface="ＭＳ 明朝"/>
                <a:cs typeface="Garamond"/>
              </a:rPr>
              <a:t>of key </a:t>
            </a:r>
            <a:r>
              <a:rPr lang="en-US" dirty="0">
                <a:latin typeface="Garamond"/>
                <a:ea typeface="ＭＳ 明朝"/>
                <a:cs typeface="Garamond"/>
              </a:rPr>
              <a:t>structures implicated in the regulatory effects of social soothing on neural threat responding, including interactions </a:t>
            </a:r>
            <a:r>
              <a:rPr lang="en-US" dirty="0" smtClean="0">
                <a:latin typeface="Garamond"/>
                <a:ea typeface="ＭＳ 明朝"/>
                <a:cs typeface="Garamond"/>
              </a:rPr>
              <a:t>mechanisms </a:t>
            </a:r>
            <a:r>
              <a:rPr lang="en-US" dirty="0">
                <a:latin typeface="Garamond"/>
                <a:ea typeface="ＭＳ 明朝"/>
                <a:cs typeface="Garamond"/>
              </a:rPr>
              <a:t>which social soothing down-regulates </a:t>
            </a:r>
            <a:endParaRPr lang="en-US" dirty="0" smtClean="0">
              <a:latin typeface="Garamond"/>
              <a:ea typeface="ＭＳ 明朝"/>
              <a:cs typeface="Garamond"/>
            </a:endParaRPr>
          </a:p>
          <a:p>
            <a:r>
              <a:rPr lang="en-US" dirty="0" smtClean="0">
                <a:latin typeface="Garamond"/>
                <a:ea typeface="ＭＳ 明朝"/>
                <a:cs typeface="Garamond"/>
              </a:rPr>
              <a:t>HPA</a:t>
            </a:r>
            <a:r>
              <a:rPr lang="en-US" dirty="0">
                <a:latin typeface="Garamond"/>
                <a:ea typeface="ＭＳ 明朝"/>
                <a:cs typeface="Garamond"/>
              </a:rPr>
              <a:t>-a activity are currently unknown (</a:t>
            </a:r>
            <a:r>
              <a:rPr lang="en-US" dirty="0" err="1">
                <a:latin typeface="Garamond"/>
                <a:ea typeface="ＭＳ 明朝"/>
                <a:cs typeface="Garamond"/>
              </a:rPr>
              <a:t>Coan</a:t>
            </a:r>
            <a:r>
              <a:rPr lang="en-US" dirty="0">
                <a:latin typeface="Garamond"/>
                <a:ea typeface="ＭＳ 明朝"/>
                <a:cs typeface="Garamond"/>
              </a:rPr>
              <a:t> et a 2006b), but the hypothalamus is known to </a:t>
            </a:r>
            <a:r>
              <a:rPr lang="en-US" dirty="0" smtClean="0">
                <a:latin typeface="Garamond"/>
                <a:ea typeface="ＭＳ 明朝"/>
                <a:cs typeface="Garamond"/>
              </a:rPr>
              <a:t>co</a:t>
            </a:r>
            <a:r>
              <a:rPr lang="en-US" dirty="0">
                <a:latin typeface="Garamond"/>
                <a:ea typeface="ＭＳ 明朝"/>
                <a:cs typeface="Garamond"/>
              </a:rPr>
              <a:t>- ordinate the activity of many behavioral </a:t>
            </a:r>
            <a:r>
              <a:rPr lang="en-US" dirty="0" smtClean="0">
                <a:latin typeface="Garamond"/>
                <a:ea typeface="ＭＳ 明朝"/>
                <a:cs typeface="Garamond"/>
              </a:rPr>
              <a:t>+ </a:t>
            </a:r>
            <a:r>
              <a:rPr lang="en-US" dirty="0">
                <a:latin typeface="Garamond"/>
                <a:ea typeface="ＭＳ 明朝"/>
                <a:cs typeface="Garamond"/>
              </a:rPr>
              <a:t>physiological systems, including </a:t>
            </a:r>
            <a:r>
              <a:rPr lang="en-US" dirty="0" smtClean="0">
                <a:latin typeface="Garamond"/>
                <a:ea typeface="ＭＳ 明朝"/>
                <a:cs typeface="Garamond"/>
              </a:rPr>
              <a:t>maternal </a:t>
            </a:r>
            <a:r>
              <a:rPr lang="en-US" dirty="0">
                <a:latin typeface="Garamond"/>
                <a:ea typeface="ＭＳ 明朝"/>
                <a:cs typeface="Garamond"/>
              </a:rPr>
              <a:t>behavior and pair bonding</a:t>
            </a:r>
            <a:r>
              <a:rPr lang="en-US" dirty="0"/>
              <a:t> </a:t>
            </a:r>
            <a:r>
              <a:rPr lang="en-US" dirty="0" smtClean="0"/>
              <a:t>a</a:t>
            </a:r>
            <a:r>
              <a:rPr lang="en-US" dirty="0" smtClean="0">
                <a:latin typeface="Garamond"/>
                <a:ea typeface="ＭＳ 明朝"/>
                <a:cs typeface="Garamond"/>
              </a:rPr>
              <a:t>ttachment figures- associated with oxytocin, vasopressin, neuropeptides. </a:t>
            </a:r>
            <a:endParaRPr lang="en-US" dirty="0"/>
          </a:p>
        </p:txBody>
      </p:sp>
      <p:sp>
        <p:nvSpPr>
          <p:cNvPr id="2" name="Slide Number Placeholder 1"/>
          <p:cNvSpPr>
            <a:spLocks noGrp="1"/>
          </p:cNvSpPr>
          <p:nvPr>
            <p:ph type="sldNum" sz="quarter" idx="12"/>
          </p:nvPr>
        </p:nvSpPr>
        <p:spPr/>
        <p:txBody>
          <a:bodyPr/>
          <a:lstStyle/>
          <a:p>
            <a:fld id="{30C81877-A5A0-B147-AA6F-4BEF5643BDE8}" type="slidenum">
              <a:rPr lang="en-US" smtClean="0"/>
              <a:t>29</a:t>
            </a:fld>
            <a:endParaRPr lang="en-US" dirty="0"/>
          </a:p>
        </p:txBody>
      </p:sp>
    </p:spTree>
    <p:extLst>
      <p:ext uri="{BB962C8B-B14F-4D97-AF65-F5344CB8AC3E}">
        <p14:creationId xmlns:p14="http://schemas.microsoft.com/office/powerpoint/2010/main" val="3422545034"/>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13625"/>
            <a:ext cx="8229600" cy="6313797"/>
          </a:xfrm>
        </p:spPr>
        <p:txBody>
          <a:bodyPr>
            <a:normAutofit/>
          </a:bodyPr>
          <a:lstStyle/>
          <a:p>
            <a:pPr>
              <a:lnSpc>
                <a:spcPct val="200000"/>
              </a:lnSpc>
            </a:pPr>
            <a:r>
              <a:rPr lang="en-US" sz="2400" b="1" dirty="0"/>
              <a:t>Review &amp; Narrative Meta-analysis of: Group treatment, group support for co-morbid PTSD/ SUBSTANCE USE/Addiction, treatment efficacy, attachment, regulation, neurobiology, affiliative behavior, socialization. </a:t>
            </a:r>
            <a:r>
              <a:rPr lang="en-US" sz="2400" b="1" dirty="0" smtClean="0"/>
              <a:t>key words PubMed </a:t>
            </a:r>
            <a:r>
              <a:rPr lang="en-US" sz="2400" b="1" dirty="0"/>
              <a:t>Central MeSH (medical subject headings), A.A. World Service, APA, Wiley, Cochrane Research Gate. E</a:t>
            </a:r>
            <a:r>
              <a:rPr lang="en-US" sz="2400" b="1" dirty="0" smtClean="0"/>
              <a:t>ffects </a:t>
            </a:r>
            <a:r>
              <a:rPr lang="en-US" sz="2400" b="1" dirty="0"/>
              <a:t>group participations and community support has on the treatment outcome for PTSD/SUD. </a:t>
            </a:r>
            <a:r>
              <a:rPr lang="en-US" sz="2400" b="1" dirty="0" smtClean="0"/>
              <a:t>  ISST_D POSTER SESSION</a:t>
            </a:r>
            <a:endParaRPr lang="en-US" sz="2400" dirty="0"/>
          </a:p>
        </p:txBody>
      </p:sp>
      <p:sp>
        <p:nvSpPr>
          <p:cNvPr id="2" name="Slide Number Placeholder 1"/>
          <p:cNvSpPr>
            <a:spLocks noGrp="1"/>
          </p:cNvSpPr>
          <p:nvPr>
            <p:ph type="sldNum" sz="quarter" idx="12"/>
          </p:nvPr>
        </p:nvSpPr>
        <p:spPr/>
        <p:txBody>
          <a:bodyPr/>
          <a:lstStyle/>
          <a:p>
            <a:fld id="{30C81877-A5A0-B147-AA6F-4BEF5643BDE8}" type="slidenum">
              <a:rPr lang="en-US" smtClean="0"/>
              <a:t>3</a:t>
            </a:fld>
            <a:endParaRPr lang="en-US" dirty="0"/>
          </a:p>
        </p:txBody>
      </p:sp>
    </p:spTree>
    <p:extLst>
      <p:ext uri="{BB962C8B-B14F-4D97-AF65-F5344CB8AC3E}">
        <p14:creationId xmlns:p14="http://schemas.microsoft.com/office/powerpoint/2010/main" val="2515276697"/>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Consequences of Symptoms in Group</a:t>
            </a:r>
            <a:endParaRPr lang="en-US" dirty="0"/>
          </a:p>
        </p:txBody>
      </p:sp>
      <p:sp>
        <p:nvSpPr>
          <p:cNvPr id="3" name="Content Placeholder 2"/>
          <p:cNvSpPr>
            <a:spLocks noGrp="1"/>
          </p:cNvSpPr>
          <p:nvPr>
            <p:ph idx="1"/>
          </p:nvPr>
        </p:nvSpPr>
        <p:spPr/>
        <p:txBody>
          <a:bodyPr>
            <a:normAutofit/>
          </a:bodyPr>
          <a:lstStyle/>
          <a:p>
            <a:r>
              <a:rPr lang="en-US" sz="2400" dirty="0" smtClean="0"/>
              <a:t>maladaptive </a:t>
            </a:r>
            <a:r>
              <a:rPr lang="en-US" sz="2400" dirty="0"/>
              <a:t>appraisals and catastrophic thinking in reaction to a traumatic event</a:t>
            </a:r>
            <a:r>
              <a:rPr lang="en-US" sz="2400" dirty="0" smtClean="0"/>
              <a:t>.  </a:t>
            </a:r>
            <a:r>
              <a:rPr lang="en-US" sz="2400" dirty="0" smtClean="0">
                <a:solidFill>
                  <a:srgbClr val="FF0000"/>
                </a:solidFill>
              </a:rPr>
              <a:t>TRIGGERS OCCUR IN GROUP</a:t>
            </a:r>
            <a:endParaRPr lang="en-US" sz="2400" dirty="0" smtClean="0"/>
          </a:p>
          <a:p>
            <a:r>
              <a:rPr lang="en-US" sz="2400" dirty="0" smtClean="0"/>
              <a:t> posttraumatic </a:t>
            </a:r>
            <a:r>
              <a:rPr lang="en-US" sz="2400" dirty="0"/>
              <a:t>cognitions as negative self-cognitions, negative world cognitions, and self-blame </a:t>
            </a:r>
            <a:r>
              <a:rPr lang="en-US" sz="2400" dirty="0" smtClean="0"/>
              <a:t>cognitions/ cognitive</a:t>
            </a:r>
            <a:r>
              <a:rPr lang="en-US" sz="2400" dirty="0"/>
              <a:t>-behavioral therapy and cognitive processing therapy, address these cognitions in therapy. </a:t>
            </a:r>
            <a:r>
              <a:rPr lang="en-US" sz="2400" dirty="0" smtClean="0"/>
              <a:t> </a:t>
            </a:r>
            <a:r>
              <a:rPr lang="en-US" sz="2400" dirty="0" smtClean="0">
                <a:solidFill>
                  <a:srgbClr val="FF0000"/>
                </a:solidFill>
              </a:rPr>
              <a:t>GROUP OFFERS REALITY CHECK</a:t>
            </a:r>
            <a:endParaRPr lang="en-US" sz="2400" dirty="0" smtClean="0"/>
          </a:p>
          <a:p>
            <a:r>
              <a:rPr lang="en-US" sz="2400" dirty="0" smtClean="0"/>
              <a:t>distorted </a:t>
            </a:r>
            <a:r>
              <a:rPr lang="en-US" sz="2400" dirty="0"/>
              <a:t>blame of self or others for causing the traumatic event or for resulting consequences, and persistent (and often distorted) negative beliefs and expectations about oneself or the world (e.g., "I am bad." "The world is completely dangerous."). </a:t>
            </a:r>
            <a:r>
              <a:rPr lang="en-US" sz="2400" dirty="0" smtClean="0">
                <a:solidFill>
                  <a:srgbClr val="FF0000"/>
                </a:solidFill>
              </a:rPr>
              <a:t> GROUP OFFERS PERSPECTIVE</a:t>
            </a:r>
            <a:endParaRPr lang="en-US" sz="2400" dirty="0" smtClean="0"/>
          </a:p>
          <a:p>
            <a:endParaRPr lang="en-US" sz="2400" dirty="0"/>
          </a:p>
        </p:txBody>
      </p:sp>
      <p:sp>
        <p:nvSpPr>
          <p:cNvPr id="4" name="Slide Number Placeholder 3"/>
          <p:cNvSpPr>
            <a:spLocks noGrp="1"/>
          </p:cNvSpPr>
          <p:nvPr>
            <p:ph type="sldNum" sz="quarter" idx="12"/>
          </p:nvPr>
        </p:nvSpPr>
        <p:spPr/>
        <p:txBody>
          <a:bodyPr/>
          <a:lstStyle/>
          <a:p>
            <a:fld id="{30C81877-A5A0-B147-AA6F-4BEF5643BDE8}" type="slidenum">
              <a:rPr lang="en-US" smtClean="0"/>
              <a:t>30</a:t>
            </a:fld>
            <a:endParaRPr lang="en-US" dirty="0"/>
          </a:p>
        </p:txBody>
      </p:sp>
    </p:spTree>
    <p:extLst>
      <p:ext uri="{BB962C8B-B14F-4D97-AF65-F5344CB8AC3E}">
        <p14:creationId xmlns:p14="http://schemas.microsoft.com/office/powerpoint/2010/main" val="3893067114"/>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1"/>
          <p:cNvSpPr>
            <a:spLocks noGrp="1" noChangeArrowheads="1"/>
          </p:cNvSpPr>
          <p:nvPr>
            <p:ph type="body" idx="1"/>
          </p:nvPr>
        </p:nvSpPr>
        <p:spPr>
          <a:xfrm>
            <a:off x="834390" y="594360"/>
            <a:ext cx="7715250" cy="5406390"/>
          </a:xfrm>
          <a:ln/>
        </p:spPr>
        <p:txBody>
          <a:bodyPr>
            <a:normAutofit fontScale="92500" lnSpcReduction="20000"/>
          </a:bodyPr>
          <a:lstStyle/>
          <a:p>
            <a:pPr>
              <a:buSzPct val="155000"/>
            </a:pPr>
            <a:r>
              <a:rPr lang="en-US" dirty="0"/>
              <a:t>regulation responses and attachment patterns compliment or implicate one another in treatment</a:t>
            </a:r>
          </a:p>
          <a:p>
            <a:pPr>
              <a:buSzPct val="155000"/>
            </a:pPr>
            <a:r>
              <a:rPr lang="en-US" dirty="0"/>
              <a:t>disorders of attachment result manifest in neurobiological impairments result in failures of </a:t>
            </a:r>
            <a:r>
              <a:rPr lang="en-US" dirty="0">
                <a:solidFill>
                  <a:srgbClr val="2800FF"/>
                </a:solidFill>
              </a:rPr>
              <a:t>self and or interaction regulation (</a:t>
            </a:r>
            <a:r>
              <a:rPr lang="en-US" dirty="0" err="1">
                <a:solidFill>
                  <a:srgbClr val="2800FF"/>
                </a:solidFill>
              </a:rPr>
              <a:t>Grotstein</a:t>
            </a:r>
            <a:r>
              <a:rPr lang="en-US" dirty="0">
                <a:solidFill>
                  <a:srgbClr val="2800FF"/>
                </a:solidFill>
              </a:rPr>
              <a:t>, 1986)</a:t>
            </a:r>
          </a:p>
          <a:p>
            <a:pPr>
              <a:buSzPct val="155000"/>
            </a:pPr>
            <a:r>
              <a:rPr lang="en-US" dirty="0" err="1">
                <a:solidFill>
                  <a:srgbClr val="2800FF"/>
                </a:solidFill>
              </a:rPr>
              <a:t>Bowlby</a:t>
            </a:r>
            <a:r>
              <a:rPr lang="en-US" dirty="0">
                <a:solidFill>
                  <a:srgbClr val="2800FF"/>
                </a:solidFill>
              </a:rPr>
              <a:t> (1978, 1979) Main &amp; Solomon(1986,1990)(Ainsworth, </a:t>
            </a:r>
            <a:r>
              <a:rPr lang="en-US" dirty="0" err="1">
                <a:solidFill>
                  <a:srgbClr val="2800FF"/>
                </a:solidFill>
              </a:rPr>
              <a:t>Blehar</a:t>
            </a:r>
            <a:r>
              <a:rPr lang="en-US" dirty="0">
                <a:solidFill>
                  <a:srgbClr val="2800FF"/>
                </a:solidFill>
              </a:rPr>
              <a:t>, Waters, &amp;Wall, 1978) link between </a:t>
            </a:r>
            <a:r>
              <a:rPr lang="en-US" dirty="0" err="1">
                <a:solidFill>
                  <a:srgbClr val="2800FF"/>
                </a:solidFill>
              </a:rPr>
              <a:t>dysregulation</a:t>
            </a:r>
            <a:r>
              <a:rPr lang="en-US" dirty="0">
                <a:solidFill>
                  <a:srgbClr val="2800FF"/>
                </a:solidFill>
              </a:rPr>
              <a:t> /dissociation/</a:t>
            </a:r>
            <a:r>
              <a:rPr lang="en-US" dirty="0" err="1">
                <a:solidFill>
                  <a:srgbClr val="2800FF"/>
                </a:solidFill>
              </a:rPr>
              <a:t>dysregulation</a:t>
            </a:r>
            <a:r>
              <a:rPr lang="en-US" dirty="0">
                <a:solidFill>
                  <a:srgbClr val="2800FF"/>
                </a:solidFill>
              </a:rPr>
              <a:t> and  attachment patterns of secure, insecure-avoidant, insecure </a:t>
            </a:r>
            <a:r>
              <a:rPr lang="en-US" dirty="0" err="1">
                <a:solidFill>
                  <a:srgbClr val="2800FF"/>
                </a:solidFill>
              </a:rPr>
              <a:t>resistent</a:t>
            </a:r>
            <a:r>
              <a:rPr lang="en-US" dirty="0">
                <a:solidFill>
                  <a:srgbClr val="2800FF"/>
                </a:solidFill>
              </a:rPr>
              <a:t>, disorganized attachment.(mp4)</a:t>
            </a:r>
          </a:p>
        </p:txBody>
      </p:sp>
      <p:sp>
        <p:nvSpPr>
          <p:cNvPr id="2" name="Slide Number Placeholder 1"/>
          <p:cNvSpPr>
            <a:spLocks noGrp="1"/>
          </p:cNvSpPr>
          <p:nvPr>
            <p:ph type="sldNum" sz="quarter" idx="12"/>
          </p:nvPr>
        </p:nvSpPr>
        <p:spPr/>
        <p:txBody>
          <a:bodyPr/>
          <a:lstStyle/>
          <a:p>
            <a:fld id="{30C81877-A5A0-B147-AA6F-4BEF5643BDE8}" type="slidenum">
              <a:rPr lang="en-US" smtClean="0"/>
              <a:t>31</a:t>
            </a:fld>
            <a:endParaRPr lang="en-US" dirty="0"/>
          </a:p>
        </p:txBody>
      </p:sp>
    </p:spTree>
    <p:extLst>
      <p:ext uri="{BB962C8B-B14F-4D97-AF65-F5344CB8AC3E}">
        <p14:creationId xmlns:p14="http://schemas.microsoft.com/office/powerpoint/2010/main" val="4011782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a:t>GROUP BECOMES A FUNCTION OF BROADING THE MEMORY, WHILE EXPANDING A VARIETY OF EMOTIONAL-AFFECTIVE AND STATE REACTIONS.  THIS EXPERIENCE DEPENDENT INTERACTION IS A PATHWAY TO INCREASED REGULATORY FUNCTION VIA THE RIGHT FRONTAL LOBE PROCESSING.</a:t>
            </a:r>
          </a:p>
          <a:p>
            <a:endParaRPr lang="en-US" dirty="0"/>
          </a:p>
        </p:txBody>
      </p:sp>
      <p:sp>
        <p:nvSpPr>
          <p:cNvPr id="2" name="Slide Number Placeholder 1"/>
          <p:cNvSpPr>
            <a:spLocks noGrp="1"/>
          </p:cNvSpPr>
          <p:nvPr>
            <p:ph type="sldNum" sz="quarter" idx="12"/>
          </p:nvPr>
        </p:nvSpPr>
        <p:spPr/>
        <p:txBody>
          <a:bodyPr/>
          <a:lstStyle/>
          <a:p>
            <a:fld id="{30C81877-A5A0-B147-AA6F-4BEF5643BDE8}" type="slidenum">
              <a:rPr lang="en-US" smtClean="0"/>
              <a:t>32</a:t>
            </a:fld>
            <a:endParaRPr lang="en-US" dirty="0"/>
          </a:p>
        </p:txBody>
      </p:sp>
    </p:spTree>
    <p:extLst>
      <p:ext uri="{BB962C8B-B14F-4D97-AF65-F5344CB8AC3E}">
        <p14:creationId xmlns:p14="http://schemas.microsoft.com/office/powerpoint/2010/main" val="2812753454"/>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67408"/>
            <a:ext cx="8229600" cy="6035915"/>
          </a:xfrm>
        </p:spPr>
        <p:txBody>
          <a:bodyPr/>
          <a:lstStyle/>
          <a:p>
            <a:pPr marL="0" indent="0">
              <a:buNone/>
            </a:pPr>
            <a:endParaRPr lang="en-US" dirty="0"/>
          </a:p>
          <a:p>
            <a:pPr marL="0" indent="0">
              <a:buNone/>
            </a:pPr>
            <a:endParaRPr lang="en-US" dirty="0" smtClean="0"/>
          </a:p>
          <a:p>
            <a:pPr marL="0" indent="0">
              <a:buNone/>
            </a:pPr>
            <a:r>
              <a:rPr lang="en-US" dirty="0" smtClean="0"/>
              <a:t>Group As It Applies to Attachment Theory and Regulation Theory.</a:t>
            </a:r>
          </a:p>
          <a:p>
            <a:pPr marL="0" indent="0">
              <a:buNone/>
            </a:pPr>
            <a:endParaRPr lang="en-US" dirty="0"/>
          </a:p>
          <a:p>
            <a:pPr marL="0" indent="0">
              <a:buNone/>
            </a:pPr>
            <a:r>
              <a:rPr lang="en-US" dirty="0"/>
              <a:t>descriptions of affective-state responses that inhibit or promote closeness/intimacy vs. isolation, that increase </a:t>
            </a:r>
            <a:r>
              <a:rPr lang="en-US" dirty="0" err="1"/>
              <a:t>interoceptive</a:t>
            </a:r>
            <a:r>
              <a:rPr lang="en-US" dirty="0"/>
              <a:t> responses vs. </a:t>
            </a:r>
            <a:r>
              <a:rPr lang="en-US"/>
              <a:t>reactivity, and containment within the group dynamic. </a:t>
            </a:r>
            <a:endParaRPr lang="en-US" dirty="0"/>
          </a:p>
        </p:txBody>
      </p:sp>
      <p:sp>
        <p:nvSpPr>
          <p:cNvPr id="2" name="Slide Number Placeholder 1"/>
          <p:cNvSpPr>
            <a:spLocks noGrp="1"/>
          </p:cNvSpPr>
          <p:nvPr>
            <p:ph type="sldNum" sz="quarter" idx="12"/>
          </p:nvPr>
        </p:nvSpPr>
        <p:spPr/>
        <p:txBody>
          <a:bodyPr/>
          <a:lstStyle/>
          <a:p>
            <a:fld id="{30C81877-A5A0-B147-AA6F-4BEF5643BDE8}" type="slidenum">
              <a:rPr lang="en-US" smtClean="0"/>
              <a:t>33</a:t>
            </a:fld>
            <a:endParaRPr lang="en-US" dirty="0"/>
          </a:p>
        </p:txBody>
      </p:sp>
    </p:spTree>
    <p:extLst>
      <p:ext uri="{BB962C8B-B14F-4D97-AF65-F5344CB8AC3E}">
        <p14:creationId xmlns:p14="http://schemas.microsoft.com/office/powerpoint/2010/main" val="4018249254"/>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Traits Secure Attachment</a:t>
            </a:r>
            <a:endParaRPr lang="en-US" dirty="0"/>
          </a:p>
        </p:txBody>
      </p:sp>
      <p:sp>
        <p:nvSpPr>
          <p:cNvPr id="3" name="Content Placeholder 2"/>
          <p:cNvSpPr>
            <a:spLocks noGrp="1"/>
          </p:cNvSpPr>
          <p:nvPr>
            <p:ph idx="1"/>
          </p:nvPr>
        </p:nvSpPr>
        <p:spPr/>
        <p:txBody>
          <a:bodyPr/>
          <a:lstStyle/>
          <a:p>
            <a:r>
              <a:rPr lang="en-US" dirty="0" smtClean="0"/>
              <a:t>Demonstrate ability to be Playful</a:t>
            </a:r>
          </a:p>
          <a:p>
            <a:r>
              <a:rPr lang="en-US" dirty="0" smtClean="0"/>
              <a:t>Trusting</a:t>
            </a:r>
          </a:p>
          <a:p>
            <a:r>
              <a:rPr lang="en-US" dirty="0" smtClean="0"/>
              <a:t>Mutually responsive</a:t>
            </a:r>
          </a:p>
          <a:p>
            <a:r>
              <a:rPr lang="en-US" dirty="0" smtClean="0"/>
              <a:t>Dependable relations with first caregivers</a:t>
            </a:r>
          </a:p>
          <a:p>
            <a:r>
              <a:rPr lang="en-US" dirty="0" smtClean="0"/>
              <a:t>Meaningful relationships that buffer from stress </a:t>
            </a:r>
          </a:p>
          <a:p>
            <a:r>
              <a:rPr lang="en-US" dirty="0" smtClean="0"/>
              <a:t>Feel emotionally connected</a:t>
            </a:r>
          </a:p>
          <a:p>
            <a:endParaRPr lang="en-US" dirty="0"/>
          </a:p>
        </p:txBody>
      </p:sp>
      <p:sp>
        <p:nvSpPr>
          <p:cNvPr id="4" name="Slide Number Placeholder 3"/>
          <p:cNvSpPr>
            <a:spLocks noGrp="1"/>
          </p:cNvSpPr>
          <p:nvPr>
            <p:ph type="sldNum" sz="quarter" idx="12"/>
          </p:nvPr>
        </p:nvSpPr>
        <p:spPr/>
        <p:txBody>
          <a:bodyPr/>
          <a:lstStyle/>
          <a:p>
            <a:fld id="{30C81877-A5A0-B147-AA6F-4BEF5643BDE8}" type="slidenum">
              <a:rPr lang="en-US" smtClean="0"/>
              <a:t>34</a:t>
            </a:fld>
            <a:endParaRPr lang="en-US" dirty="0"/>
          </a:p>
        </p:txBody>
      </p:sp>
    </p:spTree>
    <p:extLst>
      <p:ext uri="{BB962C8B-B14F-4D97-AF65-F5344CB8AC3E}">
        <p14:creationId xmlns:p14="http://schemas.microsoft.com/office/powerpoint/2010/main" val="3359765344"/>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Secure attachment cont</a:t>
            </a:r>
            <a:r>
              <a:rPr lang="en-US" dirty="0"/>
              <a:t>.</a:t>
            </a:r>
          </a:p>
        </p:txBody>
      </p:sp>
      <p:sp>
        <p:nvSpPr>
          <p:cNvPr id="3" name="Content Placeholder 2"/>
          <p:cNvSpPr>
            <a:spLocks noGrp="1"/>
          </p:cNvSpPr>
          <p:nvPr>
            <p:ph idx="1"/>
          </p:nvPr>
        </p:nvSpPr>
        <p:spPr/>
        <p:txBody>
          <a:bodyPr/>
          <a:lstStyle/>
          <a:p>
            <a:r>
              <a:rPr lang="en-US" dirty="0" smtClean="0"/>
              <a:t>As adult helps face problems better</a:t>
            </a:r>
          </a:p>
          <a:p>
            <a:r>
              <a:rPr lang="en-US" dirty="0" smtClean="0"/>
              <a:t>Helps better navigate trauma if experienced</a:t>
            </a:r>
          </a:p>
          <a:p>
            <a:r>
              <a:rPr lang="en-US" dirty="0" smtClean="0"/>
              <a:t>Have some expectation those connected with will meet needs and they can reciprocate</a:t>
            </a:r>
          </a:p>
          <a:p>
            <a:r>
              <a:rPr lang="en-US" dirty="0" smtClean="0"/>
              <a:t>More likely to articulate feelings</a:t>
            </a:r>
          </a:p>
          <a:p>
            <a:r>
              <a:rPr lang="en-US" dirty="0" smtClean="0"/>
              <a:t>More easily show appreciation</a:t>
            </a:r>
          </a:p>
          <a:p>
            <a:r>
              <a:rPr lang="en-US" dirty="0" smtClean="0"/>
              <a:t>More easily show affection</a:t>
            </a:r>
            <a:endParaRPr lang="en-US" dirty="0"/>
          </a:p>
        </p:txBody>
      </p:sp>
      <p:sp>
        <p:nvSpPr>
          <p:cNvPr id="4" name="Slide Number Placeholder 3"/>
          <p:cNvSpPr>
            <a:spLocks noGrp="1"/>
          </p:cNvSpPr>
          <p:nvPr>
            <p:ph type="sldNum" sz="quarter" idx="12"/>
          </p:nvPr>
        </p:nvSpPr>
        <p:spPr/>
        <p:txBody>
          <a:bodyPr/>
          <a:lstStyle/>
          <a:p>
            <a:fld id="{30C81877-A5A0-B147-AA6F-4BEF5643BDE8}" type="slidenum">
              <a:rPr lang="en-US" smtClean="0"/>
              <a:t>35</a:t>
            </a:fld>
            <a:endParaRPr lang="en-US" dirty="0"/>
          </a:p>
        </p:txBody>
      </p:sp>
    </p:spTree>
    <p:extLst>
      <p:ext uri="{BB962C8B-B14F-4D97-AF65-F5344CB8AC3E}">
        <p14:creationId xmlns:p14="http://schemas.microsoft.com/office/powerpoint/2010/main" val="26161501"/>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Insecure Attachment</a:t>
            </a:r>
            <a:endParaRPr lang="en-US" dirty="0"/>
          </a:p>
        </p:txBody>
      </p:sp>
      <p:sp>
        <p:nvSpPr>
          <p:cNvPr id="3" name="Content Placeholder 2"/>
          <p:cNvSpPr>
            <a:spLocks noGrp="1"/>
          </p:cNvSpPr>
          <p:nvPr>
            <p:ph idx="1"/>
          </p:nvPr>
        </p:nvSpPr>
        <p:spPr/>
        <p:txBody>
          <a:bodyPr>
            <a:normAutofit lnSpcReduction="10000"/>
          </a:bodyPr>
          <a:lstStyle/>
          <a:p>
            <a:r>
              <a:rPr lang="en-US" dirty="0" smtClean="0"/>
              <a:t>Avoidant:</a:t>
            </a:r>
          </a:p>
          <a:p>
            <a:r>
              <a:rPr lang="en-US" dirty="0"/>
              <a:t>E</a:t>
            </a:r>
            <a:r>
              <a:rPr lang="en-US" dirty="0" smtClean="0"/>
              <a:t>xpressions of distress and affection were discouraged</a:t>
            </a:r>
          </a:p>
          <a:p>
            <a:r>
              <a:rPr lang="en-US" dirty="0" smtClean="0"/>
              <a:t>Learned hide feelings, block ability to know feeling</a:t>
            </a:r>
          </a:p>
          <a:p>
            <a:r>
              <a:rPr lang="en-US" dirty="0" smtClean="0"/>
              <a:t>Avoidant children learn to withdraw from social interactions</a:t>
            </a:r>
          </a:p>
          <a:p>
            <a:r>
              <a:rPr lang="en-US" dirty="0" smtClean="0"/>
              <a:t>Often feel discomfort sharing feelings, harbor mistrust of intimacy</a:t>
            </a:r>
          </a:p>
          <a:p>
            <a:pPr marL="0" indent="0">
              <a:buNone/>
            </a:pPr>
            <a:endParaRPr lang="en-US" dirty="0"/>
          </a:p>
        </p:txBody>
      </p:sp>
      <p:sp>
        <p:nvSpPr>
          <p:cNvPr id="4" name="Slide Number Placeholder 3"/>
          <p:cNvSpPr>
            <a:spLocks noGrp="1"/>
          </p:cNvSpPr>
          <p:nvPr>
            <p:ph type="sldNum" sz="quarter" idx="12"/>
          </p:nvPr>
        </p:nvSpPr>
        <p:spPr/>
        <p:txBody>
          <a:bodyPr/>
          <a:lstStyle/>
          <a:p>
            <a:fld id="{30C81877-A5A0-B147-AA6F-4BEF5643BDE8}" type="slidenum">
              <a:rPr lang="en-US" smtClean="0"/>
              <a:t>36</a:t>
            </a:fld>
            <a:endParaRPr lang="en-US" dirty="0"/>
          </a:p>
        </p:txBody>
      </p:sp>
    </p:spTree>
    <p:extLst>
      <p:ext uri="{BB962C8B-B14F-4D97-AF65-F5344CB8AC3E}">
        <p14:creationId xmlns:p14="http://schemas.microsoft.com/office/powerpoint/2010/main" val="302095515"/>
      </p:ext>
    </p:extLst>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Insecure Attachment</a:t>
            </a:r>
            <a:endParaRPr lang="en-US" dirty="0"/>
          </a:p>
        </p:txBody>
      </p:sp>
      <p:sp>
        <p:nvSpPr>
          <p:cNvPr id="3" name="Content Placeholder 2"/>
          <p:cNvSpPr>
            <a:spLocks noGrp="1"/>
          </p:cNvSpPr>
          <p:nvPr>
            <p:ph idx="1"/>
          </p:nvPr>
        </p:nvSpPr>
        <p:spPr/>
        <p:txBody>
          <a:bodyPr/>
          <a:lstStyle/>
          <a:p>
            <a:r>
              <a:rPr lang="en-US" dirty="0" smtClean="0"/>
              <a:t>Ambivalent:</a:t>
            </a:r>
          </a:p>
          <a:p>
            <a:r>
              <a:rPr lang="en-US" dirty="0" smtClean="0"/>
              <a:t>Not sure whether </a:t>
            </a:r>
            <a:r>
              <a:rPr lang="en-US" dirty="0" err="1" smtClean="0"/>
              <a:t>carers</a:t>
            </a:r>
            <a:r>
              <a:rPr lang="en-US" dirty="0" smtClean="0"/>
              <a:t> will provide comfort reassurance needed</a:t>
            </a:r>
          </a:p>
          <a:p>
            <a:r>
              <a:rPr lang="en-US" dirty="0" smtClean="0"/>
              <a:t>Because caregiver unpredictable, child doesn’t develop confidence needs will be met</a:t>
            </a:r>
          </a:p>
          <a:p>
            <a:r>
              <a:rPr lang="en-US" dirty="0" smtClean="0"/>
              <a:t>High levels of eating disorders, depression, and anxiety</a:t>
            </a:r>
          </a:p>
          <a:p>
            <a:endParaRPr lang="en-US" dirty="0"/>
          </a:p>
        </p:txBody>
      </p:sp>
      <p:sp>
        <p:nvSpPr>
          <p:cNvPr id="4" name="Slide Number Placeholder 3"/>
          <p:cNvSpPr>
            <a:spLocks noGrp="1"/>
          </p:cNvSpPr>
          <p:nvPr>
            <p:ph type="sldNum" sz="quarter" idx="12"/>
          </p:nvPr>
        </p:nvSpPr>
        <p:spPr/>
        <p:txBody>
          <a:bodyPr/>
          <a:lstStyle/>
          <a:p>
            <a:fld id="{30C81877-A5A0-B147-AA6F-4BEF5643BDE8}" type="slidenum">
              <a:rPr lang="en-US" smtClean="0"/>
              <a:t>37</a:t>
            </a:fld>
            <a:endParaRPr lang="en-US" dirty="0"/>
          </a:p>
        </p:txBody>
      </p:sp>
    </p:spTree>
    <p:extLst>
      <p:ext uri="{BB962C8B-B14F-4D97-AF65-F5344CB8AC3E}">
        <p14:creationId xmlns:p14="http://schemas.microsoft.com/office/powerpoint/2010/main" val="13073204"/>
      </p:ext>
    </p:extLst>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Disorganized Attachment</a:t>
            </a:r>
            <a:endParaRPr lang="en-US" dirty="0"/>
          </a:p>
        </p:txBody>
      </p:sp>
      <p:sp>
        <p:nvSpPr>
          <p:cNvPr id="3" name="Content Placeholder 2"/>
          <p:cNvSpPr>
            <a:spLocks noGrp="1"/>
          </p:cNvSpPr>
          <p:nvPr>
            <p:ph idx="1"/>
          </p:nvPr>
        </p:nvSpPr>
        <p:spPr/>
        <p:txBody>
          <a:bodyPr/>
          <a:lstStyle/>
          <a:p>
            <a:r>
              <a:rPr lang="en-US" dirty="0" smtClean="0"/>
              <a:t>Attachment signals are not responded to, resulting in disruptive behaviors, withdrawing from others, and delayed development</a:t>
            </a:r>
          </a:p>
          <a:p>
            <a:r>
              <a:rPr lang="en-US" dirty="0" smtClean="0"/>
              <a:t>Often display imprinted behaviors learned in early development</a:t>
            </a:r>
          </a:p>
          <a:p>
            <a:r>
              <a:rPr lang="en-US" dirty="0" smtClean="0"/>
              <a:t>In adulthood often have many broken relationships, self-harm, suicidal, controlling and aggressive</a:t>
            </a:r>
            <a:endParaRPr lang="en-US" dirty="0"/>
          </a:p>
        </p:txBody>
      </p:sp>
      <p:sp>
        <p:nvSpPr>
          <p:cNvPr id="4" name="Slide Number Placeholder 3"/>
          <p:cNvSpPr>
            <a:spLocks noGrp="1"/>
          </p:cNvSpPr>
          <p:nvPr>
            <p:ph type="sldNum" sz="quarter" idx="12"/>
          </p:nvPr>
        </p:nvSpPr>
        <p:spPr/>
        <p:txBody>
          <a:bodyPr/>
          <a:lstStyle/>
          <a:p>
            <a:fld id="{30C81877-A5A0-B147-AA6F-4BEF5643BDE8}" type="slidenum">
              <a:rPr lang="en-US" smtClean="0"/>
              <a:t>38</a:t>
            </a:fld>
            <a:endParaRPr lang="en-US" dirty="0"/>
          </a:p>
        </p:txBody>
      </p:sp>
    </p:spTree>
    <p:extLst>
      <p:ext uri="{BB962C8B-B14F-4D97-AF65-F5344CB8AC3E}">
        <p14:creationId xmlns:p14="http://schemas.microsoft.com/office/powerpoint/2010/main" val="3415909360"/>
      </p:ext>
    </p:extLst>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1"/>
          <p:cNvSpPr>
            <a:spLocks noGrp="1" noChangeArrowheads="1"/>
          </p:cNvSpPr>
          <p:nvPr>
            <p:ph type="body" idx="1"/>
          </p:nvPr>
        </p:nvSpPr>
        <p:spPr>
          <a:ln/>
        </p:spPr>
        <p:txBody>
          <a:bodyPr>
            <a:normAutofit fontScale="92500" lnSpcReduction="20000"/>
          </a:bodyPr>
          <a:lstStyle/>
          <a:p>
            <a:endParaRPr lang="en-US"/>
          </a:p>
          <a:p>
            <a:endParaRPr lang="en-US"/>
          </a:p>
          <a:p>
            <a:r>
              <a:rPr lang="en-US"/>
              <a:t>explore psychobiological states and affects</a:t>
            </a:r>
          </a:p>
          <a:p>
            <a:r>
              <a:rPr lang="en-US"/>
              <a:t>Siegel (1999)  link between optimum neurobiological development and attuned dyad.  Attuned responsive to quality and timing of nonverbal signals that are secure, collaborative and contingent on communication.</a:t>
            </a:r>
          </a:p>
          <a:p>
            <a:endParaRPr lang="en-US"/>
          </a:p>
          <a:p>
            <a:r>
              <a:rPr lang="en-US"/>
              <a:t>    </a:t>
            </a:r>
          </a:p>
        </p:txBody>
      </p:sp>
      <p:sp>
        <p:nvSpPr>
          <p:cNvPr id="21506" name="Rectangle 2"/>
          <p:cNvSpPr>
            <a:spLocks/>
          </p:cNvSpPr>
          <p:nvPr/>
        </p:nvSpPr>
        <p:spPr bwMode="auto">
          <a:xfrm>
            <a:off x="348615" y="895915"/>
            <a:ext cx="450675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alpha val="89999"/>
                  </a:srgbClr>
                </a:solidFill>
                <a:miter lim="800000"/>
                <a:headEnd type="none" w="med" len="med"/>
                <a:tailEnd type="none" w="med" len="med"/>
              </a14:hiddenLine>
            </a:ext>
          </a:extLst>
        </p:spPr>
        <p:txBody>
          <a:bodyPr wrap="none" lIns="0" tIns="0" rIns="0" bIns="0" anchor="ctr">
            <a:spAutoFit/>
          </a:bodyPr>
          <a:lstStyle/>
          <a:p>
            <a:r>
              <a:rPr lang="en-US">
                <a:solidFill>
                  <a:schemeClr val="tx1"/>
                </a:solidFill>
                <a:ea typeface="ＭＳ Ｐゴシック" charset="0"/>
                <a:cs typeface="Cochin" charset="0"/>
              </a:rPr>
              <a:t>Affect-State Relationship (ASR) Mclaughlin-Ryan</a:t>
            </a:r>
          </a:p>
        </p:txBody>
      </p:sp>
      <p:sp>
        <p:nvSpPr>
          <p:cNvPr id="2" name="Slide Number Placeholder 1"/>
          <p:cNvSpPr>
            <a:spLocks noGrp="1"/>
          </p:cNvSpPr>
          <p:nvPr>
            <p:ph type="sldNum" sz="quarter" idx="12"/>
          </p:nvPr>
        </p:nvSpPr>
        <p:spPr/>
        <p:txBody>
          <a:bodyPr/>
          <a:lstStyle/>
          <a:p>
            <a:fld id="{30C81877-A5A0-B147-AA6F-4BEF5643BDE8}" type="slidenum">
              <a:rPr lang="en-US" smtClean="0"/>
              <a:t>39</a:t>
            </a:fld>
            <a:endParaRPr lang="en-US" dirty="0"/>
          </a:p>
        </p:txBody>
      </p:sp>
    </p:spTree>
    <p:extLst>
      <p:ext uri="{BB962C8B-B14F-4D97-AF65-F5344CB8AC3E}">
        <p14:creationId xmlns:p14="http://schemas.microsoft.com/office/powerpoint/2010/main" val="60699991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86927"/>
            <a:ext cx="8229600" cy="5973195"/>
          </a:xfrm>
        </p:spPr>
        <p:txBody>
          <a:bodyPr>
            <a:normAutofit fontScale="85000" lnSpcReduction="10000"/>
          </a:bodyPr>
          <a:lstStyle/>
          <a:p>
            <a:r>
              <a:rPr lang="en-US" b="1" i="1" dirty="0" smtClean="0"/>
              <a:t>RESEARCH OF THEORETICAL BASE OF Groups PTSD/SUD</a:t>
            </a:r>
          </a:p>
          <a:p>
            <a:endParaRPr lang="en-US" dirty="0"/>
          </a:p>
          <a:p>
            <a:r>
              <a:rPr lang="en-US" dirty="0" smtClean="0"/>
              <a:t> </a:t>
            </a:r>
            <a:r>
              <a:rPr lang="en-US" dirty="0"/>
              <a:t> </a:t>
            </a:r>
            <a:r>
              <a:rPr lang="en-US" b="1" dirty="0"/>
              <a:t>Twenty four relevant randomized clinical trials, involving 2,294 individuals with co-occurring SUD/PTSD, it was suggested that interventions that integrate exposure-based PTSD treatment and behavioral SUD treatment are recommended as they are associated for better PTSD outcomes </a:t>
            </a:r>
          </a:p>
          <a:p>
            <a:r>
              <a:rPr lang="en-US" b="1" dirty="0" smtClean="0"/>
              <a:t>Majority </a:t>
            </a:r>
            <a:r>
              <a:rPr lang="en-US" b="1" dirty="0"/>
              <a:t>of randomized trials found significant within-group improvements across outcomes </a:t>
            </a:r>
            <a:r>
              <a:rPr lang="en-US" b="1" dirty="0" smtClean="0"/>
              <a:t>suggesting </a:t>
            </a:r>
            <a:r>
              <a:rPr lang="en-US" b="1" dirty="0"/>
              <a:t>that there are” no wrong doors” which to enter treatment </a:t>
            </a:r>
            <a:r>
              <a:rPr lang="en-US" b="1" dirty="0" smtClean="0"/>
              <a:t>individuals </a:t>
            </a:r>
            <a:r>
              <a:rPr lang="en-US" b="1" dirty="0"/>
              <a:t>PTSD/SUD can benefit </a:t>
            </a:r>
            <a:r>
              <a:rPr lang="en-US" b="1" dirty="0" smtClean="0"/>
              <a:t>available </a:t>
            </a:r>
            <a:r>
              <a:rPr lang="en-US" b="1" dirty="0"/>
              <a:t>treatment. (Simpson et al., 2017. (p.20) </a:t>
            </a:r>
            <a:endParaRPr lang="en-US" dirty="0">
              <a:effectLst/>
            </a:endParaRPr>
          </a:p>
        </p:txBody>
      </p:sp>
      <p:sp>
        <p:nvSpPr>
          <p:cNvPr id="2" name="Slide Number Placeholder 1"/>
          <p:cNvSpPr>
            <a:spLocks noGrp="1"/>
          </p:cNvSpPr>
          <p:nvPr>
            <p:ph type="sldNum" sz="quarter" idx="12"/>
          </p:nvPr>
        </p:nvSpPr>
        <p:spPr/>
        <p:txBody>
          <a:bodyPr/>
          <a:lstStyle/>
          <a:p>
            <a:fld id="{30C81877-A5A0-B147-AA6F-4BEF5643BDE8}" type="slidenum">
              <a:rPr lang="en-US" smtClean="0"/>
              <a:t>4</a:t>
            </a:fld>
            <a:endParaRPr lang="en-US" dirty="0"/>
          </a:p>
        </p:txBody>
      </p:sp>
    </p:spTree>
    <p:extLst>
      <p:ext uri="{BB962C8B-B14F-4D97-AF65-F5344CB8AC3E}">
        <p14:creationId xmlns:p14="http://schemas.microsoft.com/office/powerpoint/2010/main" val="3634153992"/>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72480"/>
            <a:ext cx="8229600" cy="5953684"/>
          </a:xfrm>
        </p:spPr>
        <p:txBody>
          <a:bodyPr>
            <a:normAutofit lnSpcReduction="10000"/>
          </a:bodyPr>
          <a:lstStyle/>
          <a:p>
            <a:r>
              <a:rPr lang="en-US" dirty="0" smtClean="0"/>
              <a:t>Common Process Across All Groups</a:t>
            </a:r>
          </a:p>
          <a:p>
            <a:r>
              <a:rPr lang="en-US" dirty="0" smtClean="0"/>
              <a:t>UP and DOWN REGULATION  is observed and experienced with other’s.  Path to self-regulation through other regulation.  </a:t>
            </a:r>
          </a:p>
          <a:p>
            <a:r>
              <a:rPr lang="en-US" dirty="0" smtClean="0"/>
              <a:t>Awareness of the effects are explored with </a:t>
            </a:r>
          </a:p>
          <a:p>
            <a:r>
              <a:rPr lang="en-US" dirty="0" smtClean="0"/>
              <a:t>Diverse input, </a:t>
            </a:r>
            <a:r>
              <a:rPr lang="en-US" dirty="0" err="1" smtClean="0"/>
              <a:t>broadending</a:t>
            </a:r>
            <a:r>
              <a:rPr lang="en-US" dirty="0" smtClean="0"/>
              <a:t> understanding</a:t>
            </a:r>
          </a:p>
          <a:p>
            <a:r>
              <a:rPr lang="en-US" dirty="0" smtClean="0"/>
              <a:t>STRESS FROM PTSD: stress reaction, stress due to reaction, stress about anticipation of reaction</a:t>
            </a:r>
          </a:p>
          <a:p>
            <a:r>
              <a:rPr lang="en-US" dirty="0" smtClean="0"/>
              <a:t>STRESS FROM ADDICTION:  absence of substance, got substance, </a:t>
            </a:r>
            <a:r>
              <a:rPr lang="en-US" dirty="0"/>
              <a:t> </a:t>
            </a:r>
            <a:r>
              <a:rPr lang="en-US" dirty="0" smtClean="0"/>
              <a:t>preoccupation obtain substance. Withdraw, got, needs.</a:t>
            </a:r>
            <a:endParaRPr lang="en-US" dirty="0"/>
          </a:p>
        </p:txBody>
      </p:sp>
      <p:sp>
        <p:nvSpPr>
          <p:cNvPr id="2" name="Slide Number Placeholder 1"/>
          <p:cNvSpPr>
            <a:spLocks noGrp="1"/>
          </p:cNvSpPr>
          <p:nvPr>
            <p:ph type="sldNum" sz="quarter" idx="12"/>
          </p:nvPr>
        </p:nvSpPr>
        <p:spPr/>
        <p:txBody>
          <a:bodyPr/>
          <a:lstStyle/>
          <a:p>
            <a:fld id="{30C81877-A5A0-B147-AA6F-4BEF5643BDE8}" type="slidenum">
              <a:rPr lang="en-US" smtClean="0"/>
              <a:t>40</a:t>
            </a:fld>
            <a:endParaRPr lang="en-US" dirty="0"/>
          </a:p>
        </p:txBody>
      </p:sp>
    </p:spTree>
    <p:extLst>
      <p:ext uri="{BB962C8B-B14F-4D97-AF65-F5344CB8AC3E}">
        <p14:creationId xmlns:p14="http://schemas.microsoft.com/office/powerpoint/2010/main" val="1589906667"/>
      </p:ext>
    </p:extLst>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000" i="1" dirty="0" smtClean="0"/>
              <a:t>Supportive 12 step group, process group, support group</a:t>
            </a:r>
            <a:endParaRPr lang="en-US" sz="2000" i="1" dirty="0"/>
          </a:p>
        </p:txBody>
      </p:sp>
      <p:sp>
        <p:nvSpPr>
          <p:cNvPr id="3" name="Content Placeholder 2"/>
          <p:cNvSpPr>
            <a:spLocks noGrp="1"/>
          </p:cNvSpPr>
          <p:nvPr>
            <p:ph idx="1"/>
          </p:nvPr>
        </p:nvSpPr>
        <p:spPr/>
        <p:txBody>
          <a:bodyPr/>
          <a:lstStyle/>
          <a:p>
            <a:r>
              <a:rPr lang="en-US" dirty="0" smtClean="0"/>
              <a:t>GROUP primary purpose to repair, support, heal, witness, observe.</a:t>
            </a:r>
          </a:p>
          <a:p>
            <a:endParaRPr lang="en-US" dirty="0"/>
          </a:p>
          <a:p>
            <a:r>
              <a:rPr lang="en-US" dirty="0" smtClean="0"/>
              <a:t>Regulation theory allows for the development of experience dependent dyadic and other oriented state to state, affective to affective, experiences to occur, which adjust, alter, and adapt the endocrine and nervous system.</a:t>
            </a:r>
            <a:endParaRPr lang="en-US" dirty="0"/>
          </a:p>
        </p:txBody>
      </p:sp>
      <p:sp>
        <p:nvSpPr>
          <p:cNvPr id="4" name="Slide Number Placeholder 3"/>
          <p:cNvSpPr>
            <a:spLocks noGrp="1"/>
          </p:cNvSpPr>
          <p:nvPr>
            <p:ph type="sldNum" sz="quarter" idx="12"/>
          </p:nvPr>
        </p:nvSpPr>
        <p:spPr/>
        <p:txBody>
          <a:bodyPr/>
          <a:lstStyle/>
          <a:p>
            <a:fld id="{30C81877-A5A0-B147-AA6F-4BEF5643BDE8}" type="slidenum">
              <a:rPr lang="en-US" smtClean="0"/>
              <a:t>41</a:t>
            </a:fld>
            <a:endParaRPr lang="en-US" dirty="0"/>
          </a:p>
        </p:txBody>
      </p:sp>
    </p:spTree>
    <p:extLst>
      <p:ext uri="{BB962C8B-B14F-4D97-AF65-F5344CB8AC3E}">
        <p14:creationId xmlns:p14="http://schemas.microsoft.com/office/powerpoint/2010/main" val="2365883833"/>
      </p:ext>
    </p:extLst>
  </p:cSld>
  <p:clrMapOvr>
    <a:masterClrMapping/>
  </p:clrMapOvr>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a:t>affective-state responses that inhibit or promote closeness/intimacy vs. isolation, that increase interoceptive responses vs. reactivity, and containment within the group dynamic. </a:t>
            </a:r>
          </a:p>
        </p:txBody>
      </p:sp>
      <p:sp>
        <p:nvSpPr>
          <p:cNvPr id="2" name="Slide Number Placeholder 1"/>
          <p:cNvSpPr>
            <a:spLocks noGrp="1"/>
          </p:cNvSpPr>
          <p:nvPr>
            <p:ph type="sldNum" sz="quarter" idx="12"/>
          </p:nvPr>
        </p:nvSpPr>
        <p:spPr/>
        <p:txBody>
          <a:bodyPr/>
          <a:lstStyle/>
          <a:p>
            <a:fld id="{30C81877-A5A0-B147-AA6F-4BEF5643BDE8}" type="slidenum">
              <a:rPr lang="en-US" smtClean="0"/>
              <a:t>42</a:t>
            </a:fld>
            <a:endParaRPr lang="en-US" dirty="0"/>
          </a:p>
        </p:txBody>
      </p:sp>
    </p:spTree>
    <p:extLst>
      <p:ext uri="{BB962C8B-B14F-4D97-AF65-F5344CB8AC3E}">
        <p14:creationId xmlns:p14="http://schemas.microsoft.com/office/powerpoint/2010/main" val="2900041603"/>
      </p:ext>
    </p:extLst>
  </p:cSld>
  <p:clrMapOvr>
    <a:masterClrMapping/>
  </p:clrMapOvr>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1"/>
          <p:cNvSpPr>
            <a:spLocks/>
          </p:cNvSpPr>
          <p:nvPr/>
        </p:nvSpPr>
        <p:spPr bwMode="auto">
          <a:xfrm>
            <a:off x="225743" y="937260"/>
            <a:ext cx="8675370" cy="4937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alpha val="89999"/>
                  </a:srgbClr>
                </a:solidFill>
                <a:miter lim="800000"/>
                <a:headEnd type="none" w="med" len="med"/>
                <a:tailEnd type="none" w="med" len="med"/>
              </a14:hiddenLine>
            </a:ext>
          </a:extLst>
        </p:spPr>
        <p:txBody>
          <a:bodyPr lIns="0" tIns="0" rIns="0" bIns="0" anchor="b"/>
          <a:lstStyle/>
          <a:p>
            <a:pPr algn="l"/>
            <a:r>
              <a:rPr lang="en-US" sz="2200" b="1" dirty="0">
                <a:ea typeface="ＭＳ Ｐゴシック" charset="0"/>
                <a:cs typeface="Cochin" charset="0"/>
              </a:rPr>
              <a:t>Van der Kolk</a:t>
            </a:r>
            <a:r>
              <a:rPr lang="ja-JP" altLang="en-US" sz="2200" b="1" dirty="0">
                <a:latin typeface="Arial"/>
                <a:ea typeface="ＭＳ Ｐゴシック" charset="0"/>
                <a:cs typeface="Cochin" charset="0"/>
              </a:rPr>
              <a:t>’</a:t>
            </a:r>
            <a:r>
              <a:rPr lang="en-US" sz="2200" b="1" dirty="0">
                <a:ea typeface="ＭＳ Ｐゴシック" charset="0"/>
                <a:cs typeface="Cochin" charset="0"/>
              </a:rPr>
              <a:t>s (2006)</a:t>
            </a:r>
          </a:p>
          <a:p>
            <a:pPr algn="l"/>
            <a:endParaRPr lang="en-US" sz="2200" b="1" dirty="0">
              <a:ea typeface="ＭＳ Ｐゴシック" charset="0"/>
              <a:cs typeface="Cochin" charset="0"/>
            </a:endParaRPr>
          </a:p>
          <a:p>
            <a:pPr algn="l"/>
            <a:r>
              <a:rPr lang="en-US" sz="2200" b="1" dirty="0">
                <a:ea typeface="ＭＳ Ｐゴシック" charset="0"/>
                <a:cs typeface="Cochin" charset="0"/>
              </a:rPr>
              <a:t>treatment that addresses</a:t>
            </a:r>
          </a:p>
          <a:p>
            <a:pPr algn="l"/>
            <a:endParaRPr lang="en-US" sz="2200" b="1" dirty="0">
              <a:ea typeface="ＭＳ Ｐゴシック" charset="0"/>
              <a:cs typeface="Cochin" charset="0"/>
            </a:endParaRPr>
          </a:p>
          <a:p>
            <a:pPr algn="l">
              <a:lnSpc>
                <a:spcPct val="90000"/>
              </a:lnSpc>
              <a:buClr>
                <a:srgbClr val="908A6C"/>
              </a:buClr>
              <a:buSzPct val="125000"/>
              <a:buFont typeface="Lucida Grande" charset="0"/>
              <a:buChar char="•"/>
            </a:pPr>
            <a:r>
              <a:rPr lang="en-US" sz="2200" b="1" dirty="0">
                <a:ea typeface="ＭＳ Ｐゴシック" charset="0"/>
                <a:cs typeface="Cochin" charset="0"/>
              </a:rPr>
              <a:t>  mindfulness regarding the integrated interoceptive experiences of body and mind</a:t>
            </a:r>
          </a:p>
          <a:p>
            <a:pPr algn="l">
              <a:lnSpc>
                <a:spcPct val="90000"/>
              </a:lnSpc>
              <a:buClr>
                <a:srgbClr val="908A6C"/>
              </a:buClr>
              <a:buSzPct val="125000"/>
              <a:buFont typeface="Lucida Grande" charset="0"/>
              <a:buChar char="•"/>
            </a:pPr>
            <a:endParaRPr lang="en-US" sz="2200" b="1" dirty="0">
              <a:ea typeface="ＭＳ Ｐゴシック" charset="0"/>
              <a:cs typeface="Cochin" charset="0"/>
            </a:endParaRPr>
          </a:p>
          <a:p>
            <a:pPr algn="l">
              <a:lnSpc>
                <a:spcPct val="80000"/>
              </a:lnSpc>
              <a:buClr>
                <a:srgbClr val="908A6C"/>
              </a:buClr>
              <a:buSzPct val="125000"/>
              <a:buFont typeface="Lucida Grande" charset="0"/>
              <a:buChar char="•"/>
            </a:pPr>
            <a:r>
              <a:rPr lang="en-US" sz="2200" b="1" dirty="0">
                <a:ea typeface="ＭＳ Ｐゴシック" charset="0"/>
                <a:cs typeface="Cochin" charset="0"/>
              </a:rPr>
              <a:t>opportunities for </a:t>
            </a:r>
            <a:r>
              <a:rPr lang="en-US" sz="2200" u="sng" dirty="0">
                <a:ea typeface="ＭＳ Ｐゴシック" charset="0"/>
                <a:cs typeface="Cochin" charset="0"/>
              </a:rPr>
              <a:t>interactive assistance</a:t>
            </a:r>
            <a:r>
              <a:rPr lang="en-US" sz="2200" b="1" dirty="0">
                <a:ea typeface="ＭＳ Ｐゴシック" charset="0"/>
                <a:cs typeface="Cochin" charset="0"/>
              </a:rPr>
              <a:t> with regulatory responses that </a:t>
            </a:r>
          </a:p>
          <a:p>
            <a:pPr algn="l">
              <a:lnSpc>
                <a:spcPct val="80000"/>
              </a:lnSpc>
              <a:buClr>
                <a:srgbClr val="908A6C"/>
              </a:buClr>
              <a:buSzPct val="125000"/>
              <a:buFont typeface="Lucida Grande" charset="0"/>
              <a:buChar char="•"/>
            </a:pPr>
            <a:endParaRPr lang="en-US" sz="2200" b="1" dirty="0">
              <a:ea typeface="ＭＳ Ｐゴシック" charset="0"/>
              <a:cs typeface="Cochin" charset="0"/>
            </a:endParaRPr>
          </a:p>
          <a:p>
            <a:pPr algn="l">
              <a:lnSpc>
                <a:spcPct val="80000"/>
              </a:lnSpc>
              <a:buClr>
                <a:srgbClr val="908A6C"/>
              </a:buClr>
              <a:buSzPct val="125000"/>
              <a:buFont typeface="Lucida Grande" charset="0"/>
              <a:buChar char="•"/>
            </a:pPr>
            <a:r>
              <a:rPr lang="en-US" sz="2200" b="1" dirty="0">
                <a:ea typeface="ＭＳ Ｐゴシック" charset="0"/>
                <a:cs typeface="Cochin" charset="0"/>
              </a:rPr>
              <a:t>mobilize </a:t>
            </a:r>
            <a:r>
              <a:rPr lang="en-US" sz="2200" b="1" u="sng" dirty="0">
                <a:ea typeface="ＭＳ Ｐゴシック" charset="0"/>
                <a:cs typeface="Cochin" charset="0"/>
              </a:rPr>
              <a:t>activation</a:t>
            </a:r>
            <a:r>
              <a:rPr lang="en-US" sz="2200" b="1" dirty="0">
                <a:ea typeface="ＭＳ Ｐゴシック" charset="0"/>
                <a:cs typeface="Cochin" charset="0"/>
              </a:rPr>
              <a:t> </a:t>
            </a:r>
          </a:p>
          <a:p>
            <a:pPr algn="l">
              <a:lnSpc>
                <a:spcPct val="80000"/>
              </a:lnSpc>
              <a:buClr>
                <a:srgbClr val="908A6C"/>
              </a:buClr>
              <a:buSzPct val="125000"/>
              <a:buFont typeface="Lucida Grande" charset="0"/>
              <a:buChar char="•"/>
            </a:pPr>
            <a:endParaRPr lang="en-US" sz="2200" b="1" dirty="0">
              <a:ea typeface="ＭＳ Ｐゴシック" charset="0"/>
              <a:cs typeface="Cochin" charset="0"/>
            </a:endParaRPr>
          </a:p>
          <a:p>
            <a:pPr algn="l">
              <a:lnSpc>
                <a:spcPct val="80000"/>
              </a:lnSpc>
              <a:buClr>
                <a:srgbClr val="908A6C"/>
              </a:buClr>
              <a:buSzPct val="125000"/>
              <a:buFont typeface="Lucida Grande" charset="0"/>
              <a:buChar char="•"/>
            </a:pPr>
            <a:r>
              <a:rPr lang="en-US" sz="2200" b="1" dirty="0">
                <a:ea typeface="ＭＳ Ｐゴシック" charset="0"/>
                <a:cs typeface="Cochin" charset="0"/>
              </a:rPr>
              <a:t>activation results in </a:t>
            </a:r>
            <a:r>
              <a:rPr lang="en-US" sz="2200" b="1" u="sng" dirty="0">
                <a:ea typeface="ＭＳ Ｐゴシック" charset="0"/>
                <a:cs typeface="Cochin" charset="0"/>
              </a:rPr>
              <a:t>a safe place to go or run to</a:t>
            </a:r>
          </a:p>
          <a:p>
            <a:pPr algn="l"/>
            <a:r>
              <a:rPr lang="en-US" sz="2200" b="1" dirty="0">
                <a:ea typeface="ＭＳ Ｐゴシック" charset="0"/>
                <a:cs typeface="Cochin" charset="0"/>
              </a:rPr>
              <a:t>this </a:t>
            </a:r>
            <a:r>
              <a:rPr lang="en-US" sz="2200" b="1" u="sng" dirty="0">
                <a:ea typeface="ＭＳ Ｐゴシック" charset="0"/>
                <a:cs typeface="Cochin" charset="0"/>
              </a:rPr>
              <a:t>mobilization , based on awareness, is vital for those with cptsd(mp2/3)</a:t>
            </a:r>
          </a:p>
          <a:p>
            <a:pPr algn="l">
              <a:buClr>
                <a:srgbClr val="908A6C"/>
              </a:buClr>
              <a:buSzPct val="125000"/>
              <a:buFont typeface="Lucida Grande" charset="0"/>
              <a:buChar char="•"/>
            </a:pPr>
            <a:endParaRPr lang="en-US" sz="2200" b="1" dirty="0">
              <a:ea typeface="ＭＳ Ｐゴシック" charset="0"/>
              <a:cs typeface="Cochin" charset="0"/>
            </a:endParaRPr>
          </a:p>
          <a:p>
            <a:pPr algn="l"/>
            <a:endParaRPr lang="en-US" sz="2200" b="1" dirty="0">
              <a:ea typeface="ＭＳ Ｐゴシック" charset="0"/>
              <a:cs typeface="Cochin" charset="0"/>
            </a:endParaRPr>
          </a:p>
        </p:txBody>
      </p:sp>
      <p:sp>
        <p:nvSpPr>
          <p:cNvPr id="2" name="Slide Number Placeholder 1"/>
          <p:cNvSpPr>
            <a:spLocks noGrp="1"/>
          </p:cNvSpPr>
          <p:nvPr>
            <p:ph type="sldNum" sz="quarter" idx="12"/>
          </p:nvPr>
        </p:nvSpPr>
        <p:spPr/>
        <p:txBody>
          <a:bodyPr/>
          <a:lstStyle/>
          <a:p>
            <a:fld id="{30C81877-A5A0-B147-AA6F-4BEF5643BDE8}" type="slidenum">
              <a:rPr lang="en-US" smtClean="0"/>
              <a:t>43</a:t>
            </a:fld>
            <a:endParaRPr lang="en-US" dirty="0"/>
          </a:p>
        </p:txBody>
      </p:sp>
    </p:spTree>
    <p:extLst>
      <p:ext uri="{BB962C8B-B14F-4D97-AF65-F5344CB8AC3E}">
        <p14:creationId xmlns:p14="http://schemas.microsoft.com/office/powerpoint/2010/main" val="373239235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p:cNvSpPr>
          <p:nvPr/>
        </p:nvSpPr>
        <p:spPr bwMode="auto">
          <a:xfrm>
            <a:off x="-1429" y="371474"/>
            <a:ext cx="8376762" cy="4694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alpha val="89999"/>
                  </a:srgbClr>
                </a:solidFill>
                <a:miter lim="800000"/>
                <a:headEnd type="none" w="med" len="med"/>
                <a:tailEnd type="none" w="med" len="med"/>
              </a14:hiddenLine>
            </a:ext>
          </a:extLst>
        </p:spPr>
        <p:txBody>
          <a:bodyPr lIns="0" tIns="0" rIns="0" bIns="0" anchor="ctr"/>
          <a:lstStyle/>
          <a:p>
            <a:pPr marL="457200" indent="-457200">
              <a:buFont typeface="Arial"/>
              <a:buChar char="•"/>
            </a:pPr>
            <a:r>
              <a:rPr lang="en-US" sz="2800" b="1" dirty="0" err="1" smtClean="0">
                <a:ea typeface="ＭＳ Ｐゴシック" charset="0"/>
                <a:cs typeface="Cochin" charset="0"/>
              </a:rPr>
              <a:t>Schore</a:t>
            </a:r>
            <a:r>
              <a:rPr lang="en-US" sz="2800" b="1" dirty="0" smtClean="0">
                <a:solidFill>
                  <a:schemeClr val="tx1"/>
                </a:solidFill>
                <a:ea typeface="ＭＳ Ｐゴシック" charset="0"/>
                <a:cs typeface="Cochin" charset="0"/>
              </a:rPr>
              <a:t> </a:t>
            </a:r>
            <a:r>
              <a:rPr lang="en-US" sz="2800" b="1" dirty="0">
                <a:solidFill>
                  <a:schemeClr val="tx1"/>
                </a:solidFill>
                <a:ea typeface="ＭＳ Ｐゴシック" charset="0"/>
                <a:cs typeface="Cochin" charset="0"/>
              </a:rPr>
              <a:t>(1997) asserts prefrontal limbic cortex retains some plastic capacities throughout adulthood. Right orbitofrontal cortex and its subcortical connections detected in patients result psychological treatment </a:t>
            </a:r>
            <a:endParaRPr lang="en-US" sz="2800" b="1" dirty="0" smtClean="0">
              <a:solidFill>
                <a:schemeClr val="tx1"/>
              </a:solidFill>
              <a:ea typeface="ＭＳ Ｐゴシック" charset="0"/>
              <a:cs typeface="Cochin" charset="0"/>
            </a:endParaRPr>
          </a:p>
          <a:p>
            <a:pPr marL="457200" indent="-457200">
              <a:buFont typeface="Arial"/>
              <a:buChar char="•"/>
            </a:pPr>
            <a:endParaRPr lang="en-US" sz="2800" b="1" dirty="0">
              <a:solidFill>
                <a:schemeClr val="tx1"/>
              </a:solidFill>
              <a:ea typeface="ＭＳ Ｐゴシック" charset="0"/>
              <a:cs typeface="Cochin" charset="0"/>
            </a:endParaRPr>
          </a:p>
          <a:p>
            <a:pPr marL="457200" indent="-457200">
              <a:buFont typeface="Arial"/>
              <a:buChar char="•"/>
            </a:pPr>
            <a:r>
              <a:rPr lang="en-US" sz="2800" b="1" dirty="0">
                <a:solidFill>
                  <a:schemeClr val="tx1"/>
                </a:solidFill>
                <a:ea typeface="ＭＳ Ｐゴシック" charset="0"/>
                <a:cs typeface="Cochin" charset="0"/>
              </a:rPr>
              <a:t>Experience-dependent plastic changes in nervous system remain throughout lifespan</a:t>
            </a:r>
          </a:p>
          <a:p>
            <a:pPr marL="285750" indent="-285750">
              <a:buFont typeface="Arial"/>
              <a:buChar char="•"/>
            </a:pPr>
            <a:endParaRPr lang="en-US" b="1" dirty="0">
              <a:solidFill>
                <a:schemeClr val="tx1"/>
              </a:solidFill>
              <a:ea typeface="ＭＳ Ｐゴシック" charset="0"/>
              <a:cs typeface="Cochin" charset="0"/>
            </a:endParaRPr>
          </a:p>
        </p:txBody>
      </p:sp>
      <p:sp>
        <p:nvSpPr>
          <p:cNvPr id="2" name="Slide Number Placeholder 1"/>
          <p:cNvSpPr>
            <a:spLocks noGrp="1"/>
          </p:cNvSpPr>
          <p:nvPr>
            <p:ph type="sldNum" sz="quarter" idx="12"/>
          </p:nvPr>
        </p:nvSpPr>
        <p:spPr/>
        <p:txBody>
          <a:bodyPr/>
          <a:lstStyle/>
          <a:p>
            <a:fld id="{30C81877-A5A0-B147-AA6F-4BEF5643BDE8}" type="slidenum">
              <a:rPr lang="en-US" smtClean="0"/>
              <a:t>44</a:t>
            </a:fld>
            <a:endParaRPr lang="en-US" dirty="0"/>
          </a:p>
        </p:txBody>
      </p:sp>
    </p:spTree>
    <p:extLst>
      <p:ext uri="{BB962C8B-B14F-4D97-AF65-F5344CB8AC3E}">
        <p14:creationId xmlns:p14="http://schemas.microsoft.com/office/powerpoint/2010/main" val="246823247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45523" y="224190"/>
            <a:ext cx="8229600" cy="6303038"/>
          </a:xfrm>
        </p:spPr>
        <p:txBody>
          <a:bodyPr>
            <a:normAutofit fontScale="32500" lnSpcReduction="20000"/>
          </a:bodyPr>
          <a:lstStyle/>
          <a:p>
            <a:r>
              <a:rPr lang="en-US" dirty="0">
                <a:solidFill>
                  <a:prstClr val="black"/>
                </a:solidFill>
                <a:latin typeface="Helvetica"/>
              </a:rPr>
              <a:t>Bibliography and Reference utilized for slide presentations and for additional reading.</a:t>
            </a:r>
          </a:p>
          <a:p>
            <a:r>
              <a:rPr lang="en-US" dirty="0">
                <a:solidFill>
                  <a:prstClr val="black"/>
                </a:solidFill>
                <a:latin typeface="Helvetica"/>
              </a:rPr>
              <a:t>References</a:t>
            </a:r>
          </a:p>
          <a:p>
            <a:r>
              <a:rPr lang="en-US" dirty="0">
                <a:solidFill>
                  <a:prstClr val="black"/>
                </a:solidFill>
                <a:latin typeface="Helvetica"/>
              </a:rPr>
              <a:t>Ainsworth, S., </a:t>
            </a:r>
            <a:r>
              <a:rPr lang="en-US" dirty="0" err="1">
                <a:solidFill>
                  <a:prstClr val="black"/>
                </a:solidFill>
                <a:latin typeface="Helvetica"/>
              </a:rPr>
              <a:t>Blehar</a:t>
            </a:r>
            <a:r>
              <a:rPr lang="en-US" dirty="0">
                <a:solidFill>
                  <a:prstClr val="black"/>
                </a:solidFill>
                <a:latin typeface="Helvetica"/>
              </a:rPr>
              <a:t>, M.C., Waters, E., &amp; Wall, S. (1978). </a:t>
            </a:r>
            <a:r>
              <a:rPr lang="en-US" i="1" dirty="0">
                <a:solidFill>
                  <a:prstClr val="black"/>
                </a:solidFill>
                <a:latin typeface="Helvetica"/>
              </a:rPr>
              <a:t>Patterns of attachment.  </a:t>
            </a:r>
          </a:p>
          <a:p>
            <a:r>
              <a:rPr lang="en-US" dirty="0">
                <a:solidFill>
                  <a:prstClr val="black"/>
                </a:solidFill>
                <a:latin typeface="Helvetica"/>
              </a:rPr>
              <a:t>	Hillsdale, NJ: Erlbaum.</a:t>
            </a:r>
          </a:p>
          <a:p>
            <a:r>
              <a:rPr lang="en-US" dirty="0">
                <a:solidFill>
                  <a:prstClr val="black"/>
                </a:solidFill>
                <a:latin typeface="Helvetica"/>
              </a:rPr>
              <a:t>Adams, K. M., Gilman, S., </a:t>
            </a:r>
            <a:r>
              <a:rPr lang="en-US" dirty="0" err="1">
                <a:solidFill>
                  <a:prstClr val="black"/>
                </a:solidFill>
                <a:latin typeface="Helvetica"/>
              </a:rPr>
              <a:t>Koeppe</a:t>
            </a:r>
            <a:r>
              <a:rPr lang="en-US" dirty="0">
                <a:solidFill>
                  <a:prstClr val="black"/>
                </a:solidFill>
                <a:latin typeface="Helvetica"/>
              </a:rPr>
              <a:t>, R., </a:t>
            </a:r>
            <a:r>
              <a:rPr lang="en-US" dirty="0" err="1">
                <a:solidFill>
                  <a:prstClr val="black"/>
                </a:solidFill>
                <a:latin typeface="Helvetica"/>
              </a:rPr>
              <a:t>Kluin</a:t>
            </a:r>
            <a:r>
              <a:rPr lang="en-US" dirty="0">
                <a:solidFill>
                  <a:prstClr val="black"/>
                </a:solidFill>
                <a:latin typeface="Helvetica"/>
              </a:rPr>
              <a:t>, K., </a:t>
            </a:r>
            <a:r>
              <a:rPr lang="en-US" dirty="0" err="1">
                <a:solidFill>
                  <a:prstClr val="black"/>
                </a:solidFill>
                <a:latin typeface="Helvetica"/>
              </a:rPr>
              <a:t>Junck</a:t>
            </a:r>
            <a:r>
              <a:rPr lang="en-US" dirty="0">
                <a:solidFill>
                  <a:prstClr val="black"/>
                </a:solidFill>
                <a:latin typeface="Helvetica"/>
              </a:rPr>
              <a:t>, L., </a:t>
            </a:r>
            <a:r>
              <a:rPr lang="en-US" dirty="0" err="1">
                <a:solidFill>
                  <a:prstClr val="black"/>
                </a:solidFill>
                <a:latin typeface="Helvetica"/>
              </a:rPr>
              <a:t>Lohman</a:t>
            </a:r>
            <a:r>
              <a:rPr lang="en-US" dirty="0">
                <a:solidFill>
                  <a:prstClr val="black"/>
                </a:solidFill>
                <a:latin typeface="Helvetica"/>
              </a:rPr>
              <a:t>, M., Johnson-Greene, </a:t>
            </a:r>
          </a:p>
          <a:p>
            <a:r>
              <a:rPr lang="en-US" dirty="0">
                <a:solidFill>
                  <a:prstClr val="black"/>
                </a:solidFill>
                <a:latin typeface="Helvetica"/>
              </a:rPr>
              <a:t>	D., </a:t>
            </a:r>
            <a:r>
              <a:rPr lang="en-US" dirty="0" err="1">
                <a:solidFill>
                  <a:prstClr val="black"/>
                </a:solidFill>
                <a:latin typeface="Helvetica"/>
              </a:rPr>
              <a:t>Berent</a:t>
            </a:r>
            <a:r>
              <a:rPr lang="en-US" dirty="0">
                <a:solidFill>
                  <a:prstClr val="black"/>
                </a:solidFill>
                <a:latin typeface="Helvetica"/>
              </a:rPr>
              <a:t>, S., </a:t>
            </a:r>
            <a:r>
              <a:rPr lang="en-US" dirty="0" err="1">
                <a:solidFill>
                  <a:prstClr val="black"/>
                </a:solidFill>
                <a:latin typeface="Helvetica"/>
              </a:rPr>
              <a:t>Dede</a:t>
            </a:r>
            <a:r>
              <a:rPr lang="en-US" dirty="0">
                <a:solidFill>
                  <a:prstClr val="black"/>
                </a:solidFill>
                <a:latin typeface="Helvetica"/>
              </a:rPr>
              <a:t>, D., &amp; </a:t>
            </a:r>
            <a:r>
              <a:rPr lang="en-US" dirty="0" err="1">
                <a:solidFill>
                  <a:prstClr val="black"/>
                </a:solidFill>
                <a:latin typeface="Helvetica"/>
              </a:rPr>
              <a:t>Krol</a:t>
            </a:r>
            <a:r>
              <a:rPr lang="en-US" dirty="0">
                <a:solidFill>
                  <a:prstClr val="black"/>
                </a:solidFill>
                <a:latin typeface="Helvetica"/>
              </a:rPr>
              <a:t>, P. (1995). Correlation of neuropsychological </a:t>
            </a:r>
          </a:p>
          <a:p>
            <a:r>
              <a:rPr lang="en-US" dirty="0">
                <a:solidFill>
                  <a:prstClr val="black"/>
                </a:solidFill>
                <a:latin typeface="Helvetica"/>
              </a:rPr>
              <a:t>	function with cerebral metabolic rate in subdivisions of the frontal lobes of older </a:t>
            </a:r>
          </a:p>
          <a:p>
            <a:r>
              <a:rPr lang="en-US" dirty="0">
                <a:solidFill>
                  <a:prstClr val="black"/>
                </a:solidFill>
                <a:latin typeface="Helvetica"/>
              </a:rPr>
              <a:t>	alcoholic patients measured with (18F) </a:t>
            </a:r>
            <a:r>
              <a:rPr lang="en-US" dirty="0" err="1">
                <a:solidFill>
                  <a:prstClr val="black"/>
                </a:solidFill>
                <a:latin typeface="Helvetica"/>
              </a:rPr>
              <a:t>flourodeoxyglucose</a:t>
            </a:r>
            <a:r>
              <a:rPr lang="en-US" dirty="0">
                <a:solidFill>
                  <a:prstClr val="black"/>
                </a:solidFill>
                <a:latin typeface="Helvetica"/>
              </a:rPr>
              <a:t> and positron emission </a:t>
            </a:r>
          </a:p>
          <a:p>
            <a:r>
              <a:rPr lang="en-US" dirty="0">
                <a:solidFill>
                  <a:prstClr val="black"/>
                </a:solidFill>
                <a:latin typeface="Helvetica"/>
              </a:rPr>
              <a:t>	tomography. </a:t>
            </a:r>
            <a:r>
              <a:rPr lang="en-US" i="1" dirty="0">
                <a:solidFill>
                  <a:prstClr val="black"/>
                </a:solidFill>
                <a:latin typeface="Helvetica"/>
              </a:rPr>
              <a:t>Neuropsychology, 9,</a:t>
            </a:r>
            <a:r>
              <a:rPr lang="en-US" dirty="0">
                <a:solidFill>
                  <a:prstClr val="black"/>
                </a:solidFill>
                <a:latin typeface="Helvetica"/>
              </a:rPr>
              <a:t> 275-280.</a:t>
            </a:r>
          </a:p>
          <a:p>
            <a:r>
              <a:rPr lang="en-US" dirty="0" err="1">
                <a:solidFill>
                  <a:prstClr val="black"/>
                </a:solidFill>
                <a:latin typeface="Helvetica"/>
              </a:rPr>
              <a:t>Alateen</a:t>
            </a:r>
            <a:r>
              <a:rPr lang="en-US" dirty="0">
                <a:solidFill>
                  <a:prstClr val="black"/>
                </a:solidFill>
                <a:latin typeface="Helvetica"/>
              </a:rPr>
              <a:t> members &amp; </a:t>
            </a:r>
            <a:r>
              <a:rPr lang="en-US" dirty="0" err="1">
                <a:solidFill>
                  <a:prstClr val="black"/>
                </a:solidFill>
                <a:latin typeface="Helvetica"/>
              </a:rPr>
              <a:t>Sponsers</a:t>
            </a:r>
            <a:r>
              <a:rPr lang="en-US" dirty="0">
                <a:solidFill>
                  <a:prstClr val="black"/>
                </a:solidFill>
                <a:latin typeface="Helvetica"/>
              </a:rPr>
              <a:t>. (1996). Courage to be me:  Living with alcoholism.  </a:t>
            </a:r>
          </a:p>
          <a:p>
            <a:r>
              <a:rPr lang="en-US" dirty="0">
                <a:solidFill>
                  <a:prstClr val="black"/>
                </a:solidFill>
                <a:latin typeface="Helvetica"/>
              </a:rPr>
              <a:t>          Virginia:  Al-Anon Family Group Headquarters, Inc.</a:t>
            </a:r>
          </a:p>
          <a:p>
            <a:r>
              <a:rPr lang="en-US" dirty="0">
                <a:solidFill>
                  <a:prstClr val="black"/>
                </a:solidFill>
                <a:latin typeface="Helvetica"/>
              </a:rPr>
              <a:t>Alcoholics Anonymous. (2005). </a:t>
            </a:r>
            <a:r>
              <a:rPr lang="en-US" i="1" dirty="0">
                <a:solidFill>
                  <a:prstClr val="black"/>
                </a:solidFill>
                <a:latin typeface="Helvetica"/>
              </a:rPr>
              <a:t>2004 membership survey. </a:t>
            </a:r>
            <a:r>
              <a:rPr lang="en-US" dirty="0">
                <a:solidFill>
                  <a:prstClr val="black"/>
                </a:solidFill>
                <a:latin typeface="Helvetica"/>
              </a:rPr>
              <a:t>New York: Alcoholics </a:t>
            </a:r>
          </a:p>
          <a:p>
            <a:r>
              <a:rPr lang="en-US" dirty="0">
                <a:solidFill>
                  <a:prstClr val="black"/>
                </a:solidFill>
                <a:latin typeface="Helvetica"/>
              </a:rPr>
              <a:t>	Anonymous World Services.</a:t>
            </a:r>
          </a:p>
          <a:p>
            <a:endParaRPr lang="en-US" dirty="0">
              <a:solidFill>
                <a:prstClr val="black"/>
              </a:solidFill>
              <a:latin typeface="ArialMT"/>
            </a:endParaRPr>
          </a:p>
          <a:p>
            <a:r>
              <a:rPr lang="en-US" dirty="0">
                <a:solidFill>
                  <a:prstClr val="black"/>
                </a:solidFill>
                <a:latin typeface="ArialMT"/>
              </a:rPr>
              <a:t>American Psychiatric Association. (2000). Diagnostic and statistical       </a:t>
            </a:r>
          </a:p>
          <a:p>
            <a:r>
              <a:rPr lang="en-US" dirty="0">
                <a:solidFill>
                  <a:prstClr val="black"/>
                </a:solidFill>
                <a:latin typeface="ArialMT"/>
              </a:rPr>
              <a:t>          manual of mental disorders (4th ed., text rev.). Washington, DC: Author. American Psychiatric Association. (2013). Diagnostic </a:t>
            </a:r>
          </a:p>
          <a:p>
            <a:r>
              <a:rPr lang="en-US" dirty="0">
                <a:solidFill>
                  <a:prstClr val="black"/>
                </a:solidFill>
                <a:latin typeface="ArialMT"/>
              </a:rPr>
              <a:t>           and statistical manual of mental disorders (5th ed.). Arlington,    </a:t>
            </a:r>
          </a:p>
          <a:p>
            <a:r>
              <a:rPr lang="en-US" dirty="0">
                <a:solidFill>
                  <a:prstClr val="black"/>
                </a:solidFill>
                <a:latin typeface="ArialMT"/>
              </a:rPr>
              <a:t>           VA: American Psychiatric Publishing.</a:t>
            </a:r>
            <a:r>
              <a:rPr lang="en-US" dirty="0">
                <a:solidFill>
                  <a:srgbClr val="878787"/>
                </a:solidFill>
                <a:latin typeface="ArialMT"/>
              </a:rPr>
              <a:t>	</a:t>
            </a:r>
          </a:p>
          <a:p>
            <a:r>
              <a:rPr lang="en-US" dirty="0">
                <a:solidFill>
                  <a:prstClr val="black"/>
                </a:solidFill>
                <a:latin typeface="ArialMT"/>
              </a:rPr>
              <a:t>Anonymous. (1970).  Alcoholics Anonymous Grapevine: Our meeting in print.  New  York:</a:t>
            </a:r>
          </a:p>
          <a:p>
            <a:r>
              <a:rPr lang="en-US" dirty="0">
                <a:solidFill>
                  <a:prstClr val="black"/>
                </a:solidFill>
                <a:latin typeface="ArialMT"/>
              </a:rPr>
              <a:t>           the AA Grapevine, Inc.              </a:t>
            </a:r>
          </a:p>
          <a:p>
            <a:r>
              <a:rPr lang="en-US" dirty="0">
                <a:solidFill>
                  <a:prstClr val="black"/>
                </a:solidFill>
                <a:latin typeface="ArialMT"/>
              </a:rPr>
              <a:t>Anonymous. (2001). Alcoholic Anonymous: The story of how many thousands of men</a:t>
            </a:r>
          </a:p>
          <a:p>
            <a:r>
              <a:rPr lang="en-US" dirty="0">
                <a:solidFill>
                  <a:prstClr val="black"/>
                </a:solidFill>
                <a:latin typeface="ArialMT"/>
              </a:rPr>
              <a:t>          and women have recovered from alcoholism (4th ed.). New York: Alcoholics </a:t>
            </a:r>
          </a:p>
          <a:p>
            <a:r>
              <a:rPr lang="en-US" dirty="0">
                <a:solidFill>
                  <a:prstClr val="black"/>
                </a:solidFill>
                <a:latin typeface="ArialMT"/>
              </a:rPr>
              <a:t>	Anonymous World Services.</a:t>
            </a:r>
          </a:p>
          <a:p>
            <a:r>
              <a:rPr lang="en-US" dirty="0">
                <a:solidFill>
                  <a:prstClr val="black"/>
                </a:solidFill>
                <a:latin typeface="ArialMT"/>
              </a:rPr>
              <a:t>Anonymous. (2002).  Hope for today.  Virginia:  Al-Anon Family Group Headquarters, Inc.</a:t>
            </a:r>
          </a:p>
          <a:p>
            <a:r>
              <a:rPr lang="en-US" dirty="0">
                <a:solidFill>
                  <a:prstClr val="black"/>
                </a:solidFill>
                <a:latin typeface="ArialMT"/>
              </a:rPr>
              <a:t>Brady, K., </a:t>
            </a:r>
            <a:r>
              <a:rPr lang="en-US" dirty="0" err="1">
                <a:solidFill>
                  <a:prstClr val="black"/>
                </a:solidFill>
                <a:latin typeface="ArialMT"/>
              </a:rPr>
              <a:t>Sinha</a:t>
            </a:r>
            <a:r>
              <a:rPr lang="en-US" dirty="0">
                <a:solidFill>
                  <a:prstClr val="black"/>
                </a:solidFill>
                <a:latin typeface="ArialMT"/>
              </a:rPr>
              <a:t>, R. (2005) Co-</a:t>
            </a:r>
            <a:r>
              <a:rPr lang="en-US" dirty="0" err="1">
                <a:solidFill>
                  <a:prstClr val="black"/>
                </a:solidFill>
                <a:latin typeface="ArialMT"/>
              </a:rPr>
              <a:t>Occuring</a:t>
            </a:r>
            <a:r>
              <a:rPr lang="en-US" dirty="0">
                <a:solidFill>
                  <a:prstClr val="black"/>
                </a:solidFill>
                <a:latin typeface="ArialMT"/>
              </a:rPr>
              <a:t> Mental and Substance Use Disorders: The Neurobiological </a:t>
            </a:r>
          </a:p>
          <a:p>
            <a:r>
              <a:rPr lang="en-US" dirty="0">
                <a:solidFill>
                  <a:prstClr val="black"/>
                </a:solidFill>
                <a:latin typeface="ArialMT"/>
              </a:rPr>
              <a:t>         Effects of Chronic Stress, </a:t>
            </a:r>
            <a:r>
              <a:rPr lang="en-US" i="1" dirty="0">
                <a:solidFill>
                  <a:prstClr val="black"/>
                </a:solidFill>
                <a:latin typeface="ArialMT"/>
              </a:rPr>
              <a:t>American Journal of Psychiatry, 162, </a:t>
            </a:r>
            <a:r>
              <a:rPr lang="en-US" dirty="0">
                <a:solidFill>
                  <a:prstClr val="black"/>
                </a:solidFill>
                <a:latin typeface="ArialMT"/>
              </a:rPr>
              <a:t>1483-1493.</a:t>
            </a:r>
            <a:endParaRPr lang="en-US" dirty="0">
              <a:solidFill>
                <a:prstClr val="black"/>
              </a:solidFill>
              <a:latin typeface="Helvetica"/>
            </a:endParaRPr>
          </a:p>
          <a:p>
            <a:r>
              <a:rPr lang="en-US" dirty="0" err="1">
                <a:solidFill>
                  <a:prstClr val="black"/>
                </a:solidFill>
                <a:latin typeface="ArialMT"/>
              </a:rPr>
              <a:t>Bowlby</a:t>
            </a:r>
            <a:r>
              <a:rPr lang="en-US" dirty="0">
                <a:solidFill>
                  <a:prstClr val="black"/>
                </a:solidFill>
                <a:latin typeface="ArialMT"/>
              </a:rPr>
              <a:t>, J. (1973). A</a:t>
            </a:r>
            <a:r>
              <a:rPr lang="en-US" i="1" dirty="0">
                <a:solidFill>
                  <a:prstClr val="black"/>
                </a:solidFill>
                <a:latin typeface="ArialMT"/>
              </a:rPr>
              <a:t>ttachment and loss: Vol. 2. Separation, anxiety and anger.</a:t>
            </a:r>
            <a:r>
              <a:rPr lang="en-US" dirty="0">
                <a:solidFill>
                  <a:prstClr val="black"/>
                </a:solidFill>
                <a:latin typeface="ArialMT"/>
              </a:rPr>
              <a:t> New York: 	Basic Books.</a:t>
            </a:r>
          </a:p>
          <a:p>
            <a:r>
              <a:rPr lang="en-US" dirty="0" err="1">
                <a:solidFill>
                  <a:prstClr val="black"/>
                </a:solidFill>
                <a:latin typeface="ArialMT"/>
              </a:rPr>
              <a:t>Bowlby</a:t>
            </a:r>
            <a:r>
              <a:rPr lang="en-US" dirty="0">
                <a:solidFill>
                  <a:prstClr val="black"/>
                </a:solidFill>
                <a:latin typeface="ArialMT"/>
              </a:rPr>
              <a:t>, J. (1978). Attachment theory and its therapeutic implications. In S. C. Feinstein &amp; </a:t>
            </a:r>
          </a:p>
          <a:p>
            <a:r>
              <a:rPr lang="en-US" dirty="0">
                <a:solidFill>
                  <a:prstClr val="black"/>
                </a:solidFill>
                <a:latin typeface="ArialMT"/>
              </a:rPr>
              <a:t>	P. L. </a:t>
            </a:r>
            <a:r>
              <a:rPr lang="en-US" dirty="0" err="1">
                <a:solidFill>
                  <a:prstClr val="black"/>
                </a:solidFill>
                <a:latin typeface="ArialMT"/>
              </a:rPr>
              <a:t>Giovacchini</a:t>
            </a:r>
            <a:r>
              <a:rPr lang="en-US" dirty="0">
                <a:solidFill>
                  <a:prstClr val="black"/>
                </a:solidFill>
                <a:latin typeface="ArialMT"/>
              </a:rPr>
              <a:t> (Eds.), </a:t>
            </a:r>
            <a:r>
              <a:rPr lang="en-US" i="1" dirty="0">
                <a:solidFill>
                  <a:prstClr val="black"/>
                </a:solidFill>
                <a:latin typeface="ArialMT"/>
              </a:rPr>
              <a:t>Adolescent psychiatry: Developmental and clinical studies. 	</a:t>
            </a:r>
            <a:r>
              <a:rPr lang="en-US" dirty="0">
                <a:solidFill>
                  <a:prstClr val="black"/>
                </a:solidFill>
                <a:latin typeface="ArialMT"/>
              </a:rPr>
              <a:t>Chicago: University of Chicago Press. </a:t>
            </a:r>
          </a:p>
          <a:p>
            <a:r>
              <a:rPr lang="en-US" dirty="0" err="1">
                <a:solidFill>
                  <a:prstClr val="black"/>
                </a:solidFill>
                <a:latin typeface="ArialMT"/>
              </a:rPr>
              <a:t>Bowlby</a:t>
            </a:r>
            <a:r>
              <a:rPr lang="en-US" dirty="0">
                <a:solidFill>
                  <a:prstClr val="black"/>
                </a:solidFill>
                <a:latin typeface="ArialMT"/>
              </a:rPr>
              <a:t>, J. (1979). On knowing what you are not supposed to know and feeling what you </a:t>
            </a:r>
          </a:p>
          <a:p>
            <a:r>
              <a:rPr lang="en-US" dirty="0">
                <a:solidFill>
                  <a:prstClr val="black"/>
                </a:solidFill>
                <a:latin typeface="ArialMT"/>
              </a:rPr>
              <a:t>	are not supposed to feel. Canadian Journal of Psychiatry, 24, 403-408</a:t>
            </a:r>
            <a:r>
              <a:rPr lang="en-US" dirty="0" smtClean="0">
                <a:solidFill>
                  <a:prstClr val="black"/>
                </a:solidFill>
                <a:latin typeface="ArialMT"/>
              </a:rPr>
              <a:t>.</a:t>
            </a:r>
            <a:endParaRPr lang="en-US" dirty="0"/>
          </a:p>
        </p:txBody>
      </p:sp>
      <p:sp>
        <p:nvSpPr>
          <p:cNvPr id="4" name="Slide Number Placeholder 3"/>
          <p:cNvSpPr>
            <a:spLocks noGrp="1"/>
          </p:cNvSpPr>
          <p:nvPr>
            <p:ph type="sldNum" sz="quarter" idx="12"/>
          </p:nvPr>
        </p:nvSpPr>
        <p:spPr/>
        <p:txBody>
          <a:bodyPr/>
          <a:lstStyle/>
          <a:p>
            <a:fld id="{30C81877-A5A0-B147-AA6F-4BEF5643BDE8}" type="slidenum">
              <a:rPr lang="en-US" smtClean="0"/>
              <a:t>45</a:t>
            </a:fld>
            <a:endParaRPr lang="en-US" dirty="0"/>
          </a:p>
        </p:txBody>
      </p:sp>
    </p:spTree>
    <p:extLst>
      <p:ext uri="{BB962C8B-B14F-4D97-AF65-F5344CB8AC3E}">
        <p14:creationId xmlns:p14="http://schemas.microsoft.com/office/powerpoint/2010/main" val="391406259"/>
      </p:ext>
    </p:extLst>
  </p:cSld>
  <p:clrMapOvr>
    <a:masterClrMapping/>
  </p:clrMapOvr>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88105"/>
            <a:ext cx="8229600" cy="5609889"/>
          </a:xfrm>
        </p:spPr>
        <p:txBody>
          <a:bodyPr>
            <a:normAutofit fontScale="77500" lnSpcReduction="20000"/>
          </a:bodyPr>
          <a:lstStyle/>
          <a:p>
            <a:r>
              <a:rPr lang="en-US" sz="1000" dirty="0">
                <a:solidFill>
                  <a:prstClr val="black"/>
                </a:solidFill>
                <a:latin typeface="ArialMT"/>
              </a:rPr>
              <a:t>Cameron, O. G. (2001). </a:t>
            </a:r>
            <a:r>
              <a:rPr lang="en-US" sz="1000" dirty="0" err="1">
                <a:solidFill>
                  <a:prstClr val="black"/>
                </a:solidFill>
                <a:latin typeface="ArialMT"/>
              </a:rPr>
              <a:t>Interoception</a:t>
            </a:r>
            <a:r>
              <a:rPr lang="en-US" sz="1000" dirty="0">
                <a:solidFill>
                  <a:prstClr val="black"/>
                </a:solidFill>
                <a:latin typeface="ArialMT"/>
              </a:rPr>
              <a:t>: The inside story: A model for psychosomatic </a:t>
            </a:r>
          </a:p>
          <a:p>
            <a:r>
              <a:rPr lang="en-US" sz="1000" dirty="0">
                <a:solidFill>
                  <a:prstClr val="black"/>
                </a:solidFill>
                <a:latin typeface="ArialMT"/>
              </a:rPr>
              <a:t>           processes. Psychosomatic Medicine, 63, 697-710.</a:t>
            </a:r>
          </a:p>
          <a:p>
            <a:r>
              <a:rPr lang="en-US" sz="1000" dirty="0">
                <a:solidFill>
                  <a:prstClr val="black"/>
                </a:solidFill>
                <a:latin typeface="ArialMT"/>
              </a:rPr>
              <a:t>Cook, A., &amp; </a:t>
            </a:r>
            <a:r>
              <a:rPr lang="en-US" sz="1000" dirty="0" err="1">
                <a:solidFill>
                  <a:prstClr val="black"/>
                </a:solidFill>
                <a:latin typeface="ArialMT"/>
              </a:rPr>
              <a:t>Blaustein</a:t>
            </a:r>
            <a:r>
              <a:rPr lang="en-US" sz="1000" dirty="0">
                <a:solidFill>
                  <a:prstClr val="black"/>
                </a:solidFill>
                <a:latin typeface="ArialMT"/>
              </a:rPr>
              <a:t>, M., &amp; Spinazzola, J., &amp; van der </a:t>
            </a:r>
            <a:r>
              <a:rPr lang="en-US" sz="1000" dirty="0" err="1">
                <a:solidFill>
                  <a:prstClr val="black"/>
                </a:solidFill>
                <a:latin typeface="ArialMT"/>
              </a:rPr>
              <a:t>Kolk</a:t>
            </a:r>
            <a:r>
              <a:rPr lang="en-US" sz="1000" dirty="0">
                <a:solidFill>
                  <a:prstClr val="black"/>
                </a:solidFill>
                <a:latin typeface="ArialMT"/>
              </a:rPr>
              <a:t>, B. A. (2003). Complex 	trauma in children and adolescents. White paper, National Child Traumatic </a:t>
            </a:r>
          </a:p>
          <a:p>
            <a:r>
              <a:rPr lang="en-US" sz="1000" dirty="0">
                <a:solidFill>
                  <a:prstClr val="black"/>
                </a:solidFill>
                <a:latin typeface="ArialMT"/>
              </a:rPr>
              <a:t>	Stress Network, Complex Trauma Task Force. Retrieved March 6, 2007, from</a:t>
            </a:r>
          </a:p>
          <a:p>
            <a:r>
              <a:rPr lang="en-US" sz="1000" dirty="0">
                <a:solidFill>
                  <a:prstClr val="black"/>
                </a:solidFill>
                <a:latin typeface="ArialMT"/>
              </a:rPr>
              <a:t>	http://</a:t>
            </a:r>
            <a:r>
              <a:rPr lang="en-US" sz="1000" dirty="0" err="1">
                <a:solidFill>
                  <a:prstClr val="black"/>
                </a:solidFill>
                <a:latin typeface="ArialMT"/>
              </a:rPr>
              <a:t>www.nctsn.org</a:t>
            </a:r>
            <a:r>
              <a:rPr lang="en-US" sz="1000" dirty="0">
                <a:solidFill>
                  <a:prstClr val="black"/>
                </a:solidFill>
                <a:latin typeface="ArialMT"/>
              </a:rPr>
              <a:t>/</a:t>
            </a:r>
            <a:r>
              <a:rPr lang="en-US" sz="1000" dirty="0" err="1">
                <a:solidFill>
                  <a:prstClr val="black"/>
                </a:solidFill>
                <a:latin typeface="ArialMT"/>
              </a:rPr>
              <a:t>nccts</a:t>
            </a:r>
            <a:r>
              <a:rPr lang="en-US" sz="1000" dirty="0">
                <a:solidFill>
                  <a:prstClr val="black"/>
                </a:solidFill>
                <a:latin typeface="ArialMT"/>
              </a:rPr>
              <a:t>/</a:t>
            </a:r>
            <a:r>
              <a:rPr lang="en-US" sz="1000" dirty="0" err="1">
                <a:solidFill>
                  <a:prstClr val="black"/>
                </a:solidFill>
                <a:latin typeface="ArialMT"/>
              </a:rPr>
              <a:t>nav.do?pid</a:t>
            </a:r>
            <a:r>
              <a:rPr lang="en-US" sz="1000" dirty="0">
                <a:solidFill>
                  <a:prstClr val="black"/>
                </a:solidFill>
                <a:latin typeface="ArialMT"/>
              </a:rPr>
              <a:t>=</a:t>
            </a:r>
            <a:r>
              <a:rPr lang="en-US" sz="1000" dirty="0" err="1">
                <a:solidFill>
                  <a:prstClr val="black"/>
                </a:solidFill>
                <a:latin typeface="ArialMT"/>
              </a:rPr>
              <a:t>hom_main</a:t>
            </a:r>
            <a:r>
              <a:rPr lang="en-US" sz="1000" dirty="0">
                <a:solidFill>
                  <a:prstClr val="black"/>
                </a:solidFill>
                <a:latin typeface="ArialMT"/>
              </a:rPr>
              <a:t> </a:t>
            </a:r>
          </a:p>
          <a:p>
            <a:r>
              <a:rPr lang="en-US" sz="1000" dirty="0">
                <a:solidFill>
                  <a:prstClr val="black"/>
                </a:solidFill>
                <a:latin typeface="ArialMT"/>
              </a:rPr>
              <a:t>Donovan, B., </a:t>
            </a:r>
            <a:r>
              <a:rPr lang="en-US" sz="1000" dirty="0" err="1">
                <a:solidFill>
                  <a:prstClr val="black"/>
                </a:solidFill>
                <a:latin typeface="ArialMT"/>
              </a:rPr>
              <a:t>Padin</a:t>
            </a:r>
            <a:r>
              <a:rPr lang="en-US" sz="1000" dirty="0">
                <a:solidFill>
                  <a:prstClr val="black"/>
                </a:solidFill>
                <a:latin typeface="ArialMT"/>
              </a:rPr>
              <a:t>-Rivera, E., &amp; </a:t>
            </a:r>
            <a:r>
              <a:rPr lang="en-US" sz="1000" dirty="0" err="1">
                <a:solidFill>
                  <a:prstClr val="black"/>
                </a:solidFill>
                <a:latin typeface="ArialMT"/>
              </a:rPr>
              <a:t>Kowaliw</a:t>
            </a:r>
            <a:r>
              <a:rPr lang="en-US" sz="1000" dirty="0">
                <a:solidFill>
                  <a:prstClr val="black"/>
                </a:solidFill>
                <a:latin typeface="ArialMT"/>
              </a:rPr>
              <a:t>, S. (2001). “Transcend”: Initial outcomes from a </a:t>
            </a:r>
          </a:p>
          <a:p>
            <a:r>
              <a:rPr lang="en-US" sz="1000" dirty="0">
                <a:solidFill>
                  <a:prstClr val="black"/>
                </a:solidFill>
                <a:latin typeface="ArialMT"/>
              </a:rPr>
              <a:t>	post-traumatic stress disorder substance abuse treatment program.</a:t>
            </a:r>
            <a:r>
              <a:rPr lang="en-US" sz="1000" i="1" dirty="0">
                <a:solidFill>
                  <a:prstClr val="black"/>
                </a:solidFill>
                <a:latin typeface="ArialMT"/>
              </a:rPr>
              <a:t> Journal of </a:t>
            </a:r>
          </a:p>
          <a:p>
            <a:r>
              <a:rPr lang="en-US" sz="1000" i="1" dirty="0">
                <a:solidFill>
                  <a:prstClr val="black"/>
                </a:solidFill>
                <a:latin typeface="ArialMT"/>
              </a:rPr>
              <a:t>	Traumatic Stress,</a:t>
            </a:r>
            <a:r>
              <a:rPr lang="en-US" sz="1000" dirty="0">
                <a:solidFill>
                  <a:prstClr val="black"/>
                </a:solidFill>
                <a:latin typeface="ArialMT"/>
              </a:rPr>
              <a:t> 14(4), 757-772.</a:t>
            </a:r>
          </a:p>
          <a:p>
            <a:r>
              <a:rPr lang="en-US" sz="1000" dirty="0" err="1">
                <a:solidFill>
                  <a:prstClr val="black"/>
                </a:solidFill>
                <a:latin typeface="ArialMT"/>
              </a:rPr>
              <a:t>Ferri</a:t>
            </a:r>
            <a:r>
              <a:rPr lang="en-US" sz="1000" dirty="0">
                <a:solidFill>
                  <a:prstClr val="black"/>
                </a:solidFill>
                <a:latin typeface="ArialMT"/>
              </a:rPr>
              <a:t> M, Amato L, </a:t>
            </a:r>
            <a:r>
              <a:rPr lang="en-US" sz="1000" dirty="0" err="1">
                <a:solidFill>
                  <a:prstClr val="black"/>
                </a:solidFill>
                <a:latin typeface="ArialMT"/>
              </a:rPr>
              <a:t>Davoli</a:t>
            </a:r>
            <a:r>
              <a:rPr lang="en-US" sz="1000" dirty="0">
                <a:solidFill>
                  <a:prstClr val="black"/>
                </a:solidFill>
                <a:latin typeface="ArialMT"/>
              </a:rPr>
              <a:t> M. Alcoholics Anonymous and other 12-step programs </a:t>
            </a:r>
          </a:p>
          <a:p>
            <a:r>
              <a:rPr lang="en-US" sz="1000" dirty="0">
                <a:solidFill>
                  <a:prstClr val="black"/>
                </a:solidFill>
                <a:latin typeface="ArialMT"/>
              </a:rPr>
              <a:t>         for alcohol dependence. Cochrane Database of Systematic Reviews 2006</a:t>
            </a:r>
          </a:p>
          <a:p>
            <a:r>
              <a:rPr lang="en-US" sz="1000" dirty="0">
                <a:solidFill>
                  <a:prstClr val="black"/>
                </a:solidFill>
                <a:latin typeface="ArialMT"/>
              </a:rPr>
              <a:t>         Issue 3. Art. No.: CD005032. DOI: 10.1002/14651858.CD005032.pub2. </a:t>
            </a:r>
          </a:p>
          <a:p>
            <a:r>
              <a:rPr lang="fi-FI" sz="1000" dirty="0">
                <a:solidFill>
                  <a:prstClr val="black"/>
                </a:solidFill>
                <a:latin typeface="Helvetica"/>
              </a:rPr>
              <a:t>Gold, S. N., </a:t>
            </a:r>
            <a:r>
              <a:rPr lang="fi-FI" sz="1000" dirty="0" err="1">
                <a:solidFill>
                  <a:prstClr val="black"/>
                </a:solidFill>
                <a:latin typeface="Helvetica"/>
              </a:rPr>
              <a:t>Elhai</a:t>
            </a:r>
            <a:r>
              <a:rPr lang="fi-FI" sz="1000" dirty="0">
                <a:solidFill>
                  <a:prstClr val="black"/>
                </a:solidFill>
                <a:latin typeface="Helvetica"/>
              </a:rPr>
              <a:t>, J. D., Rea, B. D., </a:t>
            </a:r>
            <a:r>
              <a:rPr lang="fi-FI" sz="1000" dirty="0" err="1">
                <a:solidFill>
                  <a:prstClr val="black"/>
                </a:solidFill>
                <a:latin typeface="Helvetica"/>
              </a:rPr>
              <a:t>Weiss</a:t>
            </a:r>
            <a:r>
              <a:rPr lang="fi-FI" sz="1000" dirty="0">
                <a:solidFill>
                  <a:prstClr val="black"/>
                </a:solidFill>
                <a:latin typeface="Helvetica"/>
              </a:rPr>
              <a:t>, D., </a:t>
            </a:r>
            <a:r>
              <a:rPr lang="fi-FI" sz="1000" dirty="0" err="1">
                <a:solidFill>
                  <a:prstClr val="black"/>
                </a:solidFill>
                <a:latin typeface="Helvetica"/>
              </a:rPr>
              <a:t>Masino</a:t>
            </a:r>
            <a:r>
              <a:rPr lang="fi-FI" sz="1000" dirty="0">
                <a:solidFill>
                  <a:prstClr val="black"/>
                </a:solidFill>
                <a:latin typeface="Helvetica"/>
              </a:rPr>
              <a:t>, T., Morris, S. L., &amp; </a:t>
            </a:r>
          </a:p>
          <a:p>
            <a:r>
              <a:rPr lang="fi-FI" sz="1000" dirty="0">
                <a:solidFill>
                  <a:prstClr val="black"/>
                </a:solidFill>
                <a:latin typeface="Helvetica"/>
              </a:rPr>
              <a:t>       </a:t>
            </a:r>
            <a:r>
              <a:rPr lang="fi-FI" sz="1000" dirty="0" err="1">
                <a:solidFill>
                  <a:prstClr val="black"/>
                </a:solidFill>
                <a:latin typeface="Helvetica"/>
              </a:rPr>
              <a:t>McInich</a:t>
            </a:r>
            <a:r>
              <a:rPr lang="fi-FI" sz="1000" dirty="0">
                <a:solidFill>
                  <a:prstClr val="black"/>
                </a:solidFill>
                <a:latin typeface="Helvetica"/>
              </a:rPr>
              <a:t>, J. (2001). </a:t>
            </a:r>
            <a:r>
              <a:rPr lang="fi-FI" sz="1000" dirty="0" err="1">
                <a:solidFill>
                  <a:prstClr val="black"/>
                </a:solidFill>
                <a:latin typeface="Helvetica"/>
              </a:rPr>
              <a:t>Contextual</a:t>
            </a:r>
            <a:r>
              <a:rPr lang="fi-FI" sz="1000" dirty="0">
                <a:solidFill>
                  <a:prstClr val="black"/>
                </a:solidFill>
                <a:latin typeface="Helvetica"/>
              </a:rPr>
              <a:t> </a:t>
            </a:r>
            <a:r>
              <a:rPr lang="fi-FI" sz="1000" dirty="0" err="1">
                <a:solidFill>
                  <a:prstClr val="black"/>
                </a:solidFill>
                <a:latin typeface="Helvetica"/>
              </a:rPr>
              <a:t>treatment</a:t>
            </a:r>
            <a:r>
              <a:rPr lang="fi-FI" sz="1000" dirty="0">
                <a:solidFill>
                  <a:prstClr val="black"/>
                </a:solidFill>
                <a:latin typeface="Helvetica"/>
              </a:rPr>
              <a:t> of </a:t>
            </a:r>
            <a:r>
              <a:rPr lang="fi-FI" sz="1000" dirty="0" err="1">
                <a:solidFill>
                  <a:prstClr val="black"/>
                </a:solidFill>
                <a:latin typeface="Helvetica"/>
              </a:rPr>
              <a:t>dissociative</a:t>
            </a:r>
            <a:r>
              <a:rPr lang="fi-FI" sz="1000" dirty="0">
                <a:solidFill>
                  <a:prstClr val="black"/>
                </a:solidFill>
                <a:latin typeface="Helvetica"/>
              </a:rPr>
              <a:t> </a:t>
            </a:r>
            <a:r>
              <a:rPr lang="fi-FI" sz="1000" dirty="0" err="1">
                <a:solidFill>
                  <a:prstClr val="black"/>
                </a:solidFill>
                <a:latin typeface="Helvetica"/>
              </a:rPr>
              <a:t>identity</a:t>
            </a:r>
            <a:r>
              <a:rPr lang="fi-FI" sz="1000" dirty="0">
                <a:solidFill>
                  <a:prstClr val="black"/>
                </a:solidFill>
                <a:latin typeface="Helvetica"/>
              </a:rPr>
              <a:t> </a:t>
            </a:r>
            <a:r>
              <a:rPr lang="fi-FI" sz="1000" dirty="0" err="1">
                <a:solidFill>
                  <a:prstClr val="black"/>
                </a:solidFill>
                <a:latin typeface="Helvetica"/>
              </a:rPr>
              <a:t>disorder</a:t>
            </a:r>
            <a:r>
              <a:rPr lang="fi-FI" sz="1000" dirty="0">
                <a:solidFill>
                  <a:prstClr val="black"/>
                </a:solidFill>
                <a:latin typeface="Helvetica"/>
              </a:rPr>
              <a:t>: </a:t>
            </a:r>
          </a:p>
          <a:p>
            <a:r>
              <a:rPr lang="fi-FI" sz="1000" dirty="0">
                <a:solidFill>
                  <a:prstClr val="black"/>
                </a:solidFill>
                <a:latin typeface="Helvetica"/>
              </a:rPr>
              <a:t>       Three case </a:t>
            </a:r>
            <a:r>
              <a:rPr lang="fi-FI" sz="1000" dirty="0" err="1">
                <a:solidFill>
                  <a:prstClr val="black"/>
                </a:solidFill>
                <a:latin typeface="Helvetica"/>
              </a:rPr>
              <a:t>studies</a:t>
            </a:r>
            <a:r>
              <a:rPr lang="fi-FI" sz="1000" dirty="0">
                <a:solidFill>
                  <a:prstClr val="black"/>
                </a:solidFill>
                <a:latin typeface="Helvetica"/>
              </a:rPr>
              <a:t>, </a:t>
            </a:r>
            <a:r>
              <a:rPr lang="fi-FI" sz="1000" i="1" dirty="0">
                <a:solidFill>
                  <a:prstClr val="black"/>
                </a:solidFill>
                <a:latin typeface="Helvetica"/>
              </a:rPr>
              <a:t>Journal of Trauma &amp; </a:t>
            </a:r>
            <a:r>
              <a:rPr lang="fi-FI" sz="1000" i="1" dirty="0" err="1">
                <a:solidFill>
                  <a:prstClr val="black"/>
                </a:solidFill>
                <a:latin typeface="Helvetica"/>
              </a:rPr>
              <a:t>Dissociation</a:t>
            </a:r>
            <a:r>
              <a:rPr lang="fi-FI" sz="1000" i="1" dirty="0">
                <a:solidFill>
                  <a:prstClr val="black"/>
                </a:solidFill>
                <a:latin typeface="Helvetica"/>
              </a:rPr>
              <a:t>, 2, </a:t>
            </a:r>
            <a:r>
              <a:rPr lang="fi-FI" sz="1000" dirty="0">
                <a:solidFill>
                  <a:prstClr val="black"/>
                </a:solidFill>
                <a:latin typeface="Helvetica"/>
              </a:rPr>
              <a:t>5-35.</a:t>
            </a:r>
          </a:p>
          <a:p>
            <a:r>
              <a:rPr lang="fi-FI" sz="1000" dirty="0">
                <a:solidFill>
                  <a:prstClr val="black"/>
                </a:solidFill>
                <a:latin typeface="ArialMT"/>
              </a:rPr>
              <a:t>Grant, B.F, Saha, T.D., </a:t>
            </a:r>
            <a:r>
              <a:rPr lang="fi-FI" sz="1000" dirty="0" err="1">
                <a:solidFill>
                  <a:prstClr val="black"/>
                </a:solidFill>
                <a:latin typeface="ArialMT"/>
              </a:rPr>
              <a:t>Ruan</a:t>
            </a:r>
            <a:r>
              <a:rPr lang="fi-FI" sz="1000" dirty="0">
                <a:solidFill>
                  <a:prstClr val="black"/>
                </a:solidFill>
                <a:latin typeface="ArialMT"/>
              </a:rPr>
              <a:t>, W.J., </a:t>
            </a:r>
            <a:r>
              <a:rPr lang="fi-FI" sz="1000" dirty="0" err="1">
                <a:solidFill>
                  <a:prstClr val="black"/>
                </a:solidFill>
                <a:latin typeface="ArialMT"/>
              </a:rPr>
              <a:t>Goldstein</a:t>
            </a:r>
            <a:r>
              <a:rPr lang="fi-FI" sz="1000" dirty="0">
                <a:solidFill>
                  <a:prstClr val="black"/>
                </a:solidFill>
                <a:latin typeface="ArialMT"/>
              </a:rPr>
              <a:t>, R.B., </a:t>
            </a:r>
            <a:r>
              <a:rPr lang="fi-FI" sz="1000" dirty="0" err="1">
                <a:solidFill>
                  <a:prstClr val="black"/>
                </a:solidFill>
                <a:latin typeface="ArialMT"/>
              </a:rPr>
              <a:t>Chou</a:t>
            </a:r>
            <a:r>
              <a:rPr lang="fi-FI" sz="1000" dirty="0">
                <a:solidFill>
                  <a:prstClr val="black"/>
                </a:solidFill>
                <a:latin typeface="ArialMT"/>
              </a:rPr>
              <a:t>, S.P., Jung, J., </a:t>
            </a:r>
            <a:r>
              <a:rPr lang="fi-FI" sz="1000" dirty="0" err="1">
                <a:solidFill>
                  <a:prstClr val="black"/>
                </a:solidFill>
                <a:latin typeface="ArialMT"/>
              </a:rPr>
              <a:t>Zhang</a:t>
            </a:r>
            <a:r>
              <a:rPr lang="fi-FI" sz="1000" dirty="0">
                <a:solidFill>
                  <a:prstClr val="black"/>
                </a:solidFill>
                <a:latin typeface="ArialMT"/>
              </a:rPr>
              <a:t>, </a:t>
            </a:r>
          </a:p>
          <a:p>
            <a:r>
              <a:rPr lang="en-US" sz="1000" dirty="0">
                <a:solidFill>
                  <a:prstClr val="black"/>
                </a:solidFill>
                <a:latin typeface="ArialMT"/>
              </a:rPr>
              <a:t>         H., Smith, </a:t>
            </a:r>
            <a:r>
              <a:rPr lang="en-US" sz="1000" dirty="0" err="1">
                <a:solidFill>
                  <a:prstClr val="black"/>
                </a:solidFill>
                <a:latin typeface="ArialMT"/>
              </a:rPr>
              <a:t>S.m</a:t>
            </a:r>
            <a:r>
              <a:rPr lang="en-US" sz="1000" dirty="0">
                <a:solidFill>
                  <a:prstClr val="black"/>
                </a:solidFill>
                <a:latin typeface="ArialMT"/>
              </a:rPr>
              <a:t>, Huang, B., </a:t>
            </a:r>
            <a:r>
              <a:rPr lang="en-US" sz="1000" dirty="0" err="1">
                <a:solidFill>
                  <a:prstClr val="black"/>
                </a:solidFill>
                <a:latin typeface="ArialMT"/>
              </a:rPr>
              <a:t>Hasin</a:t>
            </a:r>
            <a:r>
              <a:rPr lang="en-US" sz="1000" dirty="0">
                <a:solidFill>
                  <a:prstClr val="black"/>
                </a:solidFill>
                <a:latin typeface="ArialMT"/>
              </a:rPr>
              <a:t>, </a:t>
            </a:r>
            <a:r>
              <a:rPr lang="en-US" sz="1000" dirty="0" err="1">
                <a:solidFill>
                  <a:prstClr val="black"/>
                </a:solidFill>
                <a:latin typeface="ArialMT"/>
              </a:rPr>
              <a:t>D.s.</a:t>
            </a:r>
            <a:r>
              <a:rPr lang="en-US" sz="1000" dirty="0">
                <a:solidFill>
                  <a:prstClr val="black"/>
                </a:solidFill>
                <a:latin typeface="ArialMT"/>
              </a:rPr>
              <a:t> (2015(, Epidemiology of DSM-5 </a:t>
            </a:r>
          </a:p>
          <a:p>
            <a:r>
              <a:rPr lang="en-US" sz="1000" dirty="0">
                <a:solidFill>
                  <a:prstClr val="black"/>
                </a:solidFill>
                <a:latin typeface="ArialMT"/>
              </a:rPr>
              <a:t>         alcohol use disorder results from the National Epidemiological Survey on </a:t>
            </a:r>
          </a:p>
          <a:p>
            <a:r>
              <a:rPr lang="en-US" sz="1000" dirty="0">
                <a:solidFill>
                  <a:prstClr val="black"/>
                </a:solidFill>
                <a:latin typeface="ArialMT"/>
              </a:rPr>
              <a:t>         Alcohol and Related Conditions</a:t>
            </a:r>
            <a:r>
              <a:rPr lang="en-US" sz="1000" i="1" dirty="0">
                <a:solidFill>
                  <a:prstClr val="black"/>
                </a:solidFill>
                <a:latin typeface="ArialMT"/>
              </a:rPr>
              <a:t> IIIJAMA Psychiatry, 72:757-766</a:t>
            </a:r>
          </a:p>
          <a:p>
            <a:r>
              <a:rPr lang="en-US" sz="1000" dirty="0" err="1">
                <a:solidFill>
                  <a:prstClr val="black"/>
                </a:solidFill>
                <a:latin typeface="Helvetica"/>
              </a:rPr>
              <a:t>Grotstein</a:t>
            </a:r>
            <a:r>
              <a:rPr lang="en-US" sz="1000" dirty="0">
                <a:solidFill>
                  <a:prstClr val="black"/>
                </a:solidFill>
                <a:latin typeface="Helvetica"/>
              </a:rPr>
              <a:t>, J. S. (1986). The psychology of powerlessness: Disorders of self-regulation and </a:t>
            </a:r>
          </a:p>
          <a:p>
            <a:r>
              <a:rPr lang="en-US" sz="1000" dirty="0">
                <a:solidFill>
                  <a:prstClr val="black"/>
                </a:solidFill>
                <a:latin typeface="Helvetica"/>
              </a:rPr>
              <a:t>	interactional regulation as a newer paradigm for psychopathology. </a:t>
            </a:r>
            <a:r>
              <a:rPr lang="en-US" sz="1000" i="1" dirty="0">
                <a:solidFill>
                  <a:prstClr val="black"/>
                </a:solidFill>
                <a:latin typeface="Helvetica"/>
              </a:rPr>
              <a:t>Psychoanalytic </a:t>
            </a:r>
          </a:p>
          <a:p>
            <a:r>
              <a:rPr lang="en-US" sz="1000" i="1" dirty="0">
                <a:solidFill>
                  <a:prstClr val="black"/>
                </a:solidFill>
                <a:latin typeface="Helvetica"/>
              </a:rPr>
              <a:t>	Inquiry, 6,</a:t>
            </a:r>
            <a:r>
              <a:rPr lang="en-US" sz="1000" dirty="0">
                <a:solidFill>
                  <a:prstClr val="black"/>
                </a:solidFill>
                <a:latin typeface="Helvetica"/>
              </a:rPr>
              <a:t> 93-118.</a:t>
            </a:r>
          </a:p>
          <a:p>
            <a:r>
              <a:rPr lang="en-US" sz="1000" dirty="0" err="1">
                <a:solidFill>
                  <a:prstClr val="black"/>
                </a:solidFill>
                <a:latin typeface="Helvetica"/>
              </a:rPr>
              <a:t>Guay</a:t>
            </a:r>
            <a:r>
              <a:rPr lang="en-US" sz="1000" dirty="0">
                <a:solidFill>
                  <a:prstClr val="black"/>
                </a:solidFill>
                <a:latin typeface="Helvetica"/>
              </a:rPr>
              <a:t>, S., </a:t>
            </a:r>
            <a:r>
              <a:rPr lang="en-US" sz="1000" dirty="0" err="1">
                <a:solidFill>
                  <a:prstClr val="black"/>
                </a:solidFill>
                <a:latin typeface="Helvetica"/>
              </a:rPr>
              <a:t>Billette</a:t>
            </a:r>
            <a:r>
              <a:rPr lang="en-US" sz="1000" dirty="0">
                <a:solidFill>
                  <a:prstClr val="black"/>
                </a:solidFill>
                <a:latin typeface="Helvetica"/>
              </a:rPr>
              <a:t>, V., &amp; </a:t>
            </a:r>
            <a:r>
              <a:rPr lang="en-US" sz="1000" dirty="0" err="1">
                <a:solidFill>
                  <a:prstClr val="black"/>
                </a:solidFill>
                <a:latin typeface="Helvetica"/>
              </a:rPr>
              <a:t>Marchand</a:t>
            </a:r>
            <a:r>
              <a:rPr lang="en-US" sz="1000" dirty="0">
                <a:solidFill>
                  <a:prstClr val="black"/>
                </a:solidFill>
                <a:latin typeface="Helvetica"/>
              </a:rPr>
              <a:t>, A. (2006). Exploring the links between post-traumatic </a:t>
            </a:r>
          </a:p>
          <a:p>
            <a:r>
              <a:rPr lang="en-US" sz="1000" dirty="0">
                <a:solidFill>
                  <a:prstClr val="black"/>
                </a:solidFill>
                <a:latin typeface="Helvetica"/>
              </a:rPr>
              <a:t>	stress disorder and social support:  Processes and potential research avenues.  </a:t>
            </a:r>
          </a:p>
          <a:p>
            <a:r>
              <a:rPr lang="en-US" sz="1000" dirty="0">
                <a:solidFill>
                  <a:prstClr val="black"/>
                </a:solidFill>
                <a:latin typeface="Helvetica"/>
              </a:rPr>
              <a:t>	</a:t>
            </a:r>
            <a:r>
              <a:rPr lang="en-US" sz="1000" i="1" dirty="0">
                <a:solidFill>
                  <a:prstClr val="black"/>
                </a:solidFill>
                <a:latin typeface="Helvetica"/>
              </a:rPr>
              <a:t>Journal of Traumatic Stress, 19</a:t>
            </a:r>
            <a:r>
              <a:rPr lang="en-US" sz="1000" dirty="0">
                <a:solidFill>
                  <a:prstClr val="black"/>
                </a:solidFill>
                <a:latin typeface="Helvetica"/>
              </a:rPr>
              <a:t>(3), 327-338.</a:t>
            </a:r>
          </a:p>
          <a:p>
            <a:r>
              <a:rPr lang="en-US" sz="1000" dirty="0">
                <a:solidFill>
                  <a:prstClr val="black"/>
                </a:solidFill>
                <a:latin typeface="Helvetica"/>
              </a:rPr>
              <a:t>Jacobson, L. K., Southwick, S. M., &amp; </a:t>
            </a:r>
            <a:r>
              <a:rPr lang="en-US" sz="1000" dirty="0" err="1">
                <a:solidFill>
                  <a:prstClr val="black"/>
                </a:solidFill>
                <a:latin typeface="Helvetica"/>
              </a:rPr>
              <a:t>Kosten</a:t>
            </a:r>
            <a:r>
              <a:rPr lang="en-US" sz="1000" dirty="0">
                <a:solidFill>
                  <a:prstClr val="black"/>
                </a:solidFill>
                <a:latin typeface="Helvetica"/>
              </a:rPr>
              <a:t>, T. R. (2001). Substance use disorders in </a:t>
            </a:r>
          </a:p>
          <a:p>
            <a:r>
              <a:rPr lang="en-US" sz="1000" dirty="0">
                <a:solidFill>
                  <a:prstClr val="black"/>
                </a:solidFill>
                <a:latin typeface="Helvetica"/>
              </a:rPr>
              <a:t>	patients with post-traumatic stress disorder: A review of the literature. </a:t>
            </a:r>
            <a:r>
              <a:rPr lang="en-US" sz="1000" i="1" dirty="0">
                <a:solidFill>
                  <a:prstClr val="black"/>
                </a:solidFill>
                <a:latin typeface="Helvetica"/>
              </a:rPr>
              <a:t>American </a:t>
            </a:r>
          </a:p>
          <a:p>
            <a:r>
              <a:rPr lang="en-US" sz="1000" i="1" dirty="0">
                <a:solidFill>
                  <a:prstClr val="black"/>
                </a:solidFill>
                <a:latin typeface="Helvetica"/>
              </a:rPr>
              <a:t>	Journal of Psychiatry, 158, 1184-1190.</a:t>
            </a:r>
          </a:p>
          <a:p>
            <a:r>
              <a:rPr lang="en-US" sz="1000" dirty="0" err="1">
                <a:solidFill>
                  <a:prstClr val="black"/>
                </a:solidFill>
                <a:latin typeface="Helvetica"/>
              </a:rPr>
              <a:t>Liotti</a:t>
            </a:r>
            <a:r>
              <a:rPr lang="en-US" sz="1000" dirty="0">
                <a:solidFill>
                  <a:prstClr val="black"/>
                </a:solidFill>
                <a:latin typeface="Helvetica"/>
              </a:rPr>
              <a:t>, G. (2006). A model of dissociation based on attachment theory and research. </a:t>
            </a:r>
            <a:r>
              <a:rPr lang="en-US" sz="1000" i="1" dirty="0">
                <a:solidFill>
                  <a:prstClr val="black"/>
                </a:solidFill>
                <a:latin typeface="Helvetica"/>
              </a:rPr>
              <a:t>Journal </a:t>
            </a:r>
          </a:p>
          <a:p>
            <a:r>
              <a:rPr lang="en-US" sz="1000" i="1" dirty="0">
                <a:solidFill>
                  <a:prstClr val="black"/>
                </a:solidFill>
                <a:latin typeface="Helvetica"/>
              </a:rPr>
              <a:t>	of Trauma &amp; Dissociation, 7</a:t>
            </a:r>
            <a:r>
              <a:rPr lang="en-US" sz="1000" dirty="0">
                <a:solidFill>
                  <a:prstClr val="black"/>
                </a:solidFill>
                <a:latin typeface="Helvetica"/>
              </a:rPr>
              <a:t>(4), 55-74.</a:t>
            </a:r>
          </a:p>
          <a:p>
            <a:r>
              <a:rPr lang="en-US" sz="1000" dirty="0" err="1">
                <a:solidFill>
                  <a:prstClr val="black"/>
                </a:solidFill>
                <a:latin typeface="Helvetica"/>
              </a:rPr>
              <a:t>Liotti</a:t>
            </a:r>
            <a:r>
              <a:rPr lang="en-US" sz="1000" dirty="0">
                <a:solidFill>
                  <a:prstClr val="black"/>
                </a:solidFill>
                <a:latin typeface="Helvetica"/>
              </a:rPr>
              <a:t>, G., </a:t>
            </a:r>
            <a:r>
              <a:rPr lang="en-US" sz="1000" dirty="0" err="1">
                <a:solidFill>
                  <a:prstClr val="black"/>
                </a:solidFill>
                <a:latin typeface="Helvetica"/>
              </a:rPr>
              <a:t>Mollon</a:t>
            </a:r>
            <a:r>
              <a:rPr lang="en-US" sz="1000" dirty="0">
                <a:solidFill>
                  <a:prstClr val="black"/>
                </a:solidFill>
                <a:latin typeface="Helvetica"/>
              </a:rPr>
              <a:t>, P., &amp; </a:t>
            </a:r>
            <a:r>
              <a:rPr lang="en-US" sz="1000" dirty="0" err="1">
                <a:solidFill>
                  <a:prstClr val="black"/>
                </a:solidFill>
                <a:latin typeface="Helvetica"/>
              </a:rPr>
              <a:t>Miti</a:t>
            </a:r>
            <a:r>
              <a:rPr lang="en-US" sz="1000" dirty="0">
                <a:solidFill>
                  <a:prstClr val="black"/>
                </a:solidFill>
                <a:latin typeface="Helvetica"/>
              </a:rPr>
              <a:t>, G. (2005). Dissociative disorders. In G. </a:t>
            </a:r>
            <a:r>
              <a:rPr lang="en-US" sz="1000" dirty="0" err="1">
                <a:solidFill>
                  <a:prstClr val="black"/>
                </a:solidFill>
                <a:latin typeface="Helvetica"/>
              </a:rPr>
              <a:t>Gabbard</a:t>
            </a:r>
            <a:r>
              <a:rPr lang="en-US" sz="1000" dirty="0">
                <a:solidFill>
                  <a:prstClr val="black"/>
                </a:solidFill>
                <a:latin typeface="Helvetica"/>
              </a:rPr>
              <a:t>, J. Beck &amp; J. </a:t>
            </a:r>
          </a:p>
          <a:p>
            <a:r>
              <a:rPr lang="en-US" sz="1000" dirty="0">
                <a:solidFill>
                  <a:prstClr val="black"/>
                </a:solidFill>
                <a:latin typeface="Helvetica"/>
              </a:rPr>
              <a:t>	Holmes (Eds.), Oxford textbook of psychotherapy (pp. 205-213). Oxford, </a:t>
            </a:r>
          </a:p>
          <a:p>
            <a:r>
              <a:rPr lang="en-US" sz="1000" dirty="0">
                <a:solidFill>
                  <a:prstClr val="black"/>
                </a:solidFill>
                <a:latin typeface="Helvetica"/>
              </a:rPr>
              <a:t>	England: Oxford University Press.</a:t>
            </a:r>
          </a:p>
          <a:p>
            <a:r>
              <a:rPr lang="en-US" sz="1000" dirty="0">
                <a:solidFill>
                  <a:prstClr val="black"/>
                </a:solidFill>
                <a:latin typeface="Helvetica"/>
              </a:rPr>
              <a:t>Main, M., &amp; Solomon, J. (1986), Discovery of an insecure-disorganized/disoriented </a:t>
            </a:r>
          </a:p>
          <a:p>
            <a:r>
              <a:rPr lang="en-US" sz="1000" dirty="0">
                <a:solidFill>
                  <a:prstClr val="black"/>
                </a:solidFill>
                <a:latin typeface="Helvetica"/>
              </a:rPr>
              <a:t>	attachment pattern: Procedures, findings and implications for the classification of behavior. In T. B. </a:t>
            </a:r>
            <a:r>
              <a:rPr lang="en-US" sz="1000" dirty="0" err="1">
                <a:solidFill>
                  <a:prstClr val="black"/>
                </a:solidFill>
                <a:latin typeface="Helvetica"/>
              </a:rPr>
              <a:t>Brazelton</a:t>
            </a:r>
            <a:endParaRPr lang="en-US" sz="1000" dirty="0">
              <a:solidFill>
                <a:prstClr val="black"/>
              </a:solidFill>
              <a:latin typeface="Helvetica"/>
            </a:endParaRPr>
          </a:p>
          <a:p>
            <a:r>
              <a:rPr lang="en-US" sz="1000" dirty="0">
                <a:solidFill>
                  <a:prstClr val="black"/>
                </a:solidFill>
                <a:latin typeface="Helvetica"/>
              </a:rPr>
              <a:t>         &amp; M. W. </a:t>
            </a:r>
            <a:r>
              <a:rPr lang="en-US" sz="1000" dirty="0" err="1">
                <a:solidFill>
                  <a:prstClr val="black"/>
                </a:solidFill>
                <a:latin typeface="Helvetica"/>
              </a:rPr>
              <a:t>Yogman</a:t>
            </a:r>
            <a:r>
              <a:rPr lang="en-US" sz="1000" dirty="0">
                <a:solidFill>
                  <a:prstClr val="black"/>
                </a:solidFill>
                <a:latin typeface="Helvetica"/>
              </a:rPr>
              <a:t> (Eds.), </a:t>
            </a:r>
            <a:r>
              <a:rPr lang="en-US" sz="1000" i="1" dirty="0">
                <a:solidFill>
                  <a:prstClr val="black"/>
                </a:solidFill>
                <a:latin typeface="Helvetica"/>
              </a:rPr>
              <a:t>Affective development in 	infancy </a:t>
            </a:r>
            <a:r>
              <a:rPr lang="en-US" sz="1000" dirty="0">
                <a:solidFill>
                  <a:prstClr val="black"/>
                </a:solidFill>
                <a:latin typeface="Helvetica"/>
              </a:rPr>
              <a:t>(pp. 95-124). Norwood, NJ: </a:t>
            </a:r>
            <a:r>
              <a:rPr lang="en-US" sz="1000" dirty="0" err="1">
                <a:solidFill>
                  <a:prstClr val="black"/>
                </a:solidFill>
                <a:latin typeface="Helvetica"/>
              </a:rPr>
              <a:t>Ablex</a:t>
            </a:r>
            <a:r>
              <a:rPr lang="en-US" sz="1000" dirty="0">
                <a:solidFill>
                  <a:prstClr val="black"/>
                </a:solidFill>
                <a:latin typeface="Helvetica"/>
              </a:rPr>
              <a:t>.</a:t>
            </a:r>
          </a:p>
          <a:p>
            <a:r>
              <a:rPr lang="en-US" sz="1000" dirty="0" err="1">
                <a:solidFill>
                  <a:prstClr val="black"/>
                </a:solidFill>
                <a:latin typeface="ArialMT"/>
              </a:rPr>
              <a:t>Maguar</a:t>
            </a:r>
            <a:r>
              <a:rPr lang="en-US" sz="1000" dirty="0">
                <a:solidFill>
                  <a:prstClr val="black"/>
                </a:solidFill>
                <a:latin typeface="ArialMT"/>
              </a:rPr>
              <a:t>, S., Knight E. W. L., Vogel, H .S., </a:t>
            </a:r>
            <a:r>
              <a:rPr lang="en-US" sz="1000" dirty="0" err="1">
                <a:solidFill>
                  <a:prstClr val="black"/>
                </a:solidFill>
                <a:latin typeface="ArialMT"/>
              </a:rPr>
              <a:t>Mahmood</a:t>
            </a:r>
            <a:r>
              <a:rPr lang="en-US" sz="1000" dirty="0">
                <a:solidFill>
                  <a:prstClr val="black"/>
                </a:solidFill>
                <a:latin typeface="ArialMT"/>
              </a:rPr>
              <a:t>, D., </a:t>
            </a:r>
            <a:r>
              <a:rPr lang="en-US" sz="1000" dirty="0" err="1">
                <a:solidFill>
                  <a:prstClr val="black"/>
                </a:solidFill>
                <a:latin typeface="ArialMT"/>
              </a:rPr>
              <a:t>Laudet</a:t>
            </a:r>
            <a:r>
              <a:rPr lang="en-US" sz="1000" dirty="0">
                <a:solidFill>
                  <a:prstClr val="black"/>
                </a:solidFill>
                <a:latin typeface="ArialMT"/>
              </a:rPr>
              <a:t>, A. B., </a:t>
            </a:r>
            <a:r>
              <a:rPr lang="en-US" sz="1000" dirty="0" err="1">
                <a:solidFill>
                  <a:prstClr val="black"/>
                </a:solidFill>
                <a:latin typeface="ArialMT"/>
              </a:rPr>
              <a:t>Rosenblum</a:t>
            </a:r>
            <a:r>
              <a:rPr lang="en-US" sz="1000" dirty="0">
                <a:solidFill>
                  <a:prstClr val="black"/>
                </a:solidFill>
                <a:latin typeface="ArialMT"/>
              </a:rPr>
              <a:t>, A.(2002). Mediators </a:t>
            </a:r>
          </a:p>
          <a:p>
            <a:r>
              <a:rPr lang="en-US" sz="1000" dirty="0">
                <a:solidFill>
                  <a:prstClr val="black"/>
                </a:solidFill>
                <a:latin typeface="ArialMT"/>
              </a:rPr>
              <a:t>           of effectiveness in dual-focus self-help groups. </a:t>
            </a:r>
            <a:r>
              <a:rPr lang="en-US" sz="1000" i="1" dirty="0">
                <a:solidFill>
                  <a:prstClr val="black"/>
                </a:solidFill>
                <a:latin typeface="ArialMT"/>
              </a:rPr>
              <a:t>American Journal Drug Alcohol Abuse, 29</a:t>
            </a:r>
            <a:r>
              <a:rPr lang="en-US" sz="1000" dirty="0">
                <a:solidFill>
                  <a:prstClr val="black"/>
                </a:solidFill>
                <a:latin typeface="ArialMT"/>
              </a:rPr>
              <a:t>(2), 301-322. </a:t>
            </a:r>
          </a:p>
          <a:p>
            <a:r>
              <a:rPr lang="en-US" sz="1000" dirty="0">
                <a:solidFill>
                  <a:prstClr val="black"/>
                </a:solidFill>
                <a:latin typeface="Helvetica"/>
              </a:rPr>
              <a:t>Main, M., &amp; Solomon, J. (1990). Procedures for identifying infant strange situation </a:t>
            </a:r>
          </a:p>
          <a:p>
            <a:r>
              <a:rPr lang="en-US" sz="1000" dirty="0">
                <a:solidFill>
                  <a:prstClr val="black"/>
                </a:solidFill>
                <a:latin typeface="Helvetica"/>
              </a:rPr>
              <a:t>	behavior:  Phenotypic resemblance to dissociative states. In L. Michelson &amp; </a:t>
            </a:r>
          </a:p>
          <a:p>
            <a:r>
              <a:rPr lang="en-US" sz="1000" dirty="0">
                <a:solidFill>
                  <a:prstClr val="black"/>
                </a:solidFill>
                <a:latin typeface="Helvetica"/>
              </a:rPr>
              <a:t>          W. Ray (Eds.), </a:t>
            </a:r>
            <a:r>
              <a:rPr lang="en-US" sz="1000" i="1" dirty="0">
                <a:solidFill>
                  <a:prstClr val="black"/>
                </a:solidFill>
                <a:latin typeface="Helvetica"/>
              </a:rPr>
              <a:t>Handbook of dissociation</a:t>
            </a:r>
            <a:r>
              <a:rPr lang="en-US" sz="1000" dirty="0">
                <a:solidFill>
                  <a:prstClr val="black"/>
                </a:solidFill>
                <a:latin typeface="Helvetica"/>
              </a:rPr>
              <a:t> (pp. 107-137). New York: Plenum</a:t>
            </a:r>
          </a:p>
          <a:p>
            <a:r>
              <a:rPr lang="en-US" sz="1000" dirty="0">
                <a:solidFill>
                  <a:prstClr val="black"/>
                </a:solidFill>
                <a:latin typeface="Helvetica"/>
              </a:rPr>
              <a:t>          </a:t>
            </a:r>
            <a:r>
              <a:rPr lang="en-US" sz="1000" dirty="0" smtClean="0">
                <a:solidFill>
                  <a:prstClr val="black"/>
                </a:solidFill>
                <a:latin typeface="Helvetica"/>
              </a:rPr>
              <a:t>Press</a:t>
            </a:r>
            <a:r>
              <a:rPr lang="en-US" sz="1000" dirty="0">
                <a:solidFill>
                  <a:prstClr val="black"/>
                </a:solidFill>
                <a:latin typeface="Helvetica"/>
              </a:rPr>
              <a:t>.</a:t>
            </a:r>
          </a:p>
        </p:txBody>
      </p:sp>
      <p:sp>
        <p:nvSpPr>
          <p:cNvPr id="4" name="Slide Number Placeholder 3"/>
          <p:cNvSpPr>
            <a:spLocks noGrp="1"/>
          </p:cNvSpPr>
          <p:nvPr>
            <p:ph type="sldNum" sz="quarter" idx="12"/>
          </p:nvPr>
        </p:nvSpPr>
        <p:spPr/>
        <p:txBody>
          <a:bodyPr/>
          <a:lstStyle/>
          <a:p>
            <a:fld id="{30C81877-A5A0-B147-AA6F-4BEF5643BDE8}" type="slidenum">
              <a:rPr lang="en-US" smtClean="0"/>
              <a:t>46</a:t>
            </a:fld>
            <a:endParaRPr lang="en-US" dirty="0"/>
          </a:p>
        </p:txBody>
      </p:sp>
    </p:spTree>
    <p:extLst>
      <p:ext uri="{BB962C8B-B14F-4D97-AF65-F5344CB8AC3E}">
        <p14:creationId xmlns:p14="http://schemas.microsoft.com/office/powerpoint/2010/main" val="1397536725"/>
      </p:ext>
    </p:extLst>
  </p:cSld>
  <p:clrMapOvr>
    <a:masterClrMapping/>
  </p:clrMapOvr>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64596" y="229335"/>
            <a:ext cx="8422204" cy="5680453"/>
          </a:xfrm>
        </p:spPr>
        <p:txBody>
          <a:bodyPr>
            <a:normAutofit fontScale="92500" lnSpcReduction="20000"/>
          </a:bodyPr>
          <a:lstStyle/>
          <a:p>
            <a:r>
              <a:rPr lang="en-US" sz="800" dirty="0"/>
              <a:t>Maxwell, K., Callahan, J. L., Holtz, P., Janis, B. M., Gerber, M. M., &amp; Connor, D.R.      </a:t>
            </a:r>
          </a:p>
          <a:p>
            <a:r>
              <a:rPr lang="en-US" sz="800" dirty="0"/>
              <a:t>           (2015, September 21). Comparative Study of Group Treatments for </a:t>
            </a:r>
          </a:p>
          <a:p>
            <a:r>
              <a:rPr lang="en-US" sz="800" dirty="0"/>
              <a:t>           Posttraumatic Stress Disorder. Psychotherapy. Advance online </a:t>
            </a:r>
          </a:p>
          <a:p>
            <a:r>
              <a:rPr lang="fr-FR" sz="800" dirty="0"/>
              <a:t>           publication. http://</a:t>
            </a:r>
            <a:r>
              <a:rPr lang="fr-FR" sz="800" dirty="0" err="1"/>
              <a:t>dx.doi.org</a:t>
            </a:r>
            <a:r>
              <a:rPr lang="fr-FR" sz="800" dirty="0"/>
              <a:t>/10.1037/pst0000032 </a:t>
            </a:r>
          </a:p>
          <a:p>
            <a:r>
              <a:rPr lang="fr-FR" sz="800" dirty="0"/>
              <a:t>McLaughlin, J. (2000). </a:t>
            </a:r>
            <a:r>
              <a:rPr lang="fr-FR" sz="800" i="1" dirty="0"/>
              <a:t>The use of the </a:t>
            </a:r>
            <a:r>
              <a:rPr lang="fr-FR" sz="800" i="1" dirty="0" err="1"/>
              <a:t>dyadic</a:t>
            </a:r>
            <a:r>
              <a:rPr lang="fr-FR" sz="800" i="1" dirty="0"/>
              <a:t> affective-state </a:t>
            </a:r>
            <a:r>
              <a:rPr lang="fr-FR" sz="800" i="1" dirty="0" err="1"/>
              <a:t>relationship</a:t>
            </a:r>
            <a:r>
              <a:rPr lang="fr-FR" sz="800" i="1" dirty="0"/>
              <a:t> (ASR) </a:t>
            </a:r>
          </a:p>
          <a:p>
            <a:r>
              <a:rPr lang="fr-FR" sz="800" i="1" dirty="0"/>
              <a:t>           in the </a:t>
            </a:r>
            <a:r>
              <a:rPr lang="fr-FR" sz="800" i="1" dirty="0" err="1"/>
              <a:t>treatment</a:t>
            </a:r>
            <a:r>
              <a:rPr lang="fr-FR" sz="800" i="1" dirty="0"/>
              <a:t> of the </a:t>
            </a:r>
            <a:r>
              <a:rPr lang="fr-FR" sz="800" i="1" dirty="0" err="1"/>
              <a:t>post-traumatic</a:t>
            </a:r>
            <a:r>
              <a:rPr lang="fr-FR" sz="800" i="1" dirty="0"/>
              <a:t> stress </a:t>
            </a:r>
            <a:r>
              <a:rPr lang="fr-FR" sz="800" i="1" dirty="0" err="1"/>
              <a:t>disordered</a:t>
            </a:r>
            <a:r>
              <a:rPr lang="fr-FR" sz="800" i="1" dirty="0"/>
              <a:t> </a:t>
            </a:r>
            <a:r>
              <a:rPr lang="fr-FR" sz="800" i="1" dirty="0" err="1"/>
              <a:t>adult</a:t>
            </a:r>
            <a:r>
              <a:rPr lang="fr-FR" sz="800" i="1" dirty="0"/>
              <a:t> </a:t>
            </a:r>
            <a:r>
              <a:rPr lang="fr-FR" sz="800" i="1" dirty="0" err="1"/>
              <a:t>molested</a:t>
            </a:r>
            <a:r>
              <a:rPr lang="fr-FR" sz="800" i="1" dirty="0"/>
              <a:t> </a:t>
            </a:r>
          </a:p>
          <a:p>
            <a:r>
              <a:rPr lang="fr-FR" sz="800" i="1" dirty="0"/>
              <a:t>           as a </a:t>
            </a:r>
            <a:r>
              <a:rPr lang="fr-FR" sz="800" i="1" dirty="0" err="1"/>
              <a:t>child</a:t>
            </a:r>
            <a:r>
              <a:rPr lang="fr-FR" sz="800" i="1" dirty="0"/>
              <a:t>.</a:t>
            </a:r>
            <a:r>
              <a:rPr lang="fr-FR" sz="800" dirty="0"/>
              <a:t> </a:t>
            </a:r>
            <a:r>
              <a:rPr lang="fr-FR" sz="800" dirty="0" err="1"/>
              <a:t>Retrieved</a:t>
            </a:r>
            <a:r>
              <a:rPr lang="fr-FR" sz="800" dirty="0"/>
              <a:t> March 6, 2007, </a:t>
            </a:r>
            <a:r>
              <a:rPr lang="fr-FR" sz="800" dirty="0" err="1"/>
              <a:t>from</a:t>
            </a:r>
            <a:r>
              <a:rPr lang="fr-FR" sz="800" dirty="0"/>
              <a:t> http://</a:t>
            </a:r>
            <a:r>
              <a:rPr lang="fr-FR" sz="800" dirty="0" err="1"/>
              <a:t>www.traumatic</a:t>
            </a:r>
            <a:r>
              <a:rPr lang="fr-FR" sz="800" dirty="0"/>
              <a:t> -stress .</a:t>
            </a:r>
            <a:r>
              <a:rPr lang="fr-FR" sz="800" dirty="0" err="1"/>
              <a:t>org</a:t>
            </a:r>
            <a:endParaRPr lang="fr-FR" sz="800" dirty="0"/>
          </a:p>
          <a:p>
            <a:r>
              <a:rPr lang="fr-FR" sz="800" dirty="0" err="1"/>
              <a:t>McNally</a:t>
            </a:r>
            <a:r>
              <a:rPr lang="fr-FR" sz="800" dirty="0"/>
              <a:t>, R. J., English, G. E., &amp; </a:t>
            </a:r>
            <a:r>
              <a:rPr lang="fr-FR" sz="800" dirty="0" err="1"/>
              <a:t>Lipke</a:t>
            </a:r>
            <a:r>
              <a:rPr lang="fr-FR" sz="800" dirty="0"/>
              <a:t>, H. J. (1993). </a:t>
            </a:r>
            <a:r>
              <a:rPr lang="fr-FR" sz="800" dirty="0" err="1"/>
              <a:t>Assessment</a:t>
            </a:r>
            <a:r>
              <a:rPr lang="fr-FR" sz="800" dirty="0"/>
              <a:t> of intrusive cognition in PTSD: Use of </a:t>
            </a:r>
          </a:p>
          <a:p>
            <a:r>
              <a:rPr lang="fr-FR" sz="800" dirty="0"/>
              <a:t>            the </a:t>
            </a:r>
            <a:r>
              <a:rPr lang="fr-FR" sz="800" dirty="0" err="1"/>
              <a:t>modified</a:t>
            </a:r>
            <a:r>
              <a:rPr lang="fr-FR" sz="800" dirty="0"/>
              <a:t> </a:t>
            </a:r>
            <a:r>
              <a:rPr lang="fr-FR" sz="800" dirty="0" err="1"/>
              <a:t>Stroop</a:t>
            </a:r>
            <a:r>
              <a:rPr lang="fr-FR" sz="800" dirty="0"/>
              <a:t> </a:t>
            </a:r>
            <a:r>
              <a:rPr lang="fr-FR" sz="800" dirty="0" err="1"/>
              <a:t>paradigm</a:t>
            </a:r>
            <a:r>
              <a:rPr lang="fr-FR" sz="800" dirty="0"/>
              <a:t>. </a:t>
            </a:r>
            <a:r>
              <a:rPr lang="fr-FR" sz="800" i="1" dirty="0"/>
              <a:t>Journal of </a:t>
            </a:r>
            <a:r>
              <a:rPr lang="fr-FR" sz="800" i="1" dirty="0" err="1"/>
              <a:t>Traumatic</a:t>
            </a:r>
            <a:r>
              <a:rPr lang="fr-FR" sz="800" i="1" dirty="0"/>
              <a:t> Stress, 6, </a:t>
            </a:r>
            <a:r>
              <a:rPr lang="fr-FR" sz="800" dirty="0"/>
              <a:t>33–41. http://</a:t>
            </a:r>
            <a:r>
              <a:rPr lang="fr-FR" sz="800" dirty="0" err="1"/>
              <a:t>dx.doi.org</a:t>
            </a:r>
            <a:r>
              <a:rPr lang="fr-FR" sz="800" dirty="0"/>
              <a:t>/10.1007</a:t>
            </a:r>
          </a:p>
          <a:p>
            <a:r>
              <a:rPr lang="fr-FR" sz="800" dirty="0"/>
              <a:t>            BF02093361 </a:t>
            </a:r>
          </a:p>
          <a:p>
            <a:r>
              <a:rPr lang="fr-FR" sz="800" dirty="0" err="1"/>
              <a:t>McNally</a:t>
            </a:r>
            <a:r>
              <a:rPr lang="fr-FR" sz="800" dirty="0"/>
              <a:t>, R. J., </a:t>
            </a:r>
            <a:r>
              <a:rPr lang="fr-FR" sz="800" dirty="0" err="1"/>
              <a:t>Lasko</a:t>
            </a:r>
            <a:r>
              <a:rPr lang="fr-FR" sz="800" dirty="0"/>
              <a:t>, N. B., </a:t>
            </a:r>
            <a:r>
              <a:rPr lang="fr-FR" sz="800" dirty="0" err="1"/>
              <a:t>Macklin</a:t>
            </a:r>
            <a:r>
              <a:rPr lang="fr-FR" sz="800" dirty="0"/>
              <a:t>, M. L., &amp; </a:t>
            </a:r>
            <a:r>
              <a:rPr lang="fr-FR" sz="800" dirty="0" err="1"/>
              <a:t>Pitman</a:t>
            </a:r>
            <a:r>
              <a:rPr lang="fr-FR" sz="800" dirty="0"/>
              <a:t>, R. K. (1995). </a:t>
            </a:r>
            <a:r>
              <a:rPr lang="fr-FR" sz="800" dirty="0" err="1"/>
              <a:t>Autobiographical</a:t>
            </a:r>
            <a:r>
              <a:rPr lang="fr-FR" sz="800" dirty="0"/>
              <a:t> </a:t>
            </a:r>
            <a:r>
              <a:rPr lang="fr-FR" sz="800" dirty="0" err="1"/>
              <a:t>memory</a:t>
            </a:r>
            <a:r>
              <a:rPr lang="fr-FR" sz="800" dirty="0"/>
              <a:t> </a:t>
            </a:r>
            <a:r>
              <a:rPr lang="fr-FR" sz="800" dirty="0" err="1"/>
              <a:t>disturbance</a:t>
            </a:r>
            <a:endParaRPr lang="fr-FR" sz="800" dirty="0"/>
          </a:p>
          <a:p>
            <a:r>
              <a:rPr lang="fr-FR" sz="800" dirty="0"/>
              <a:t>             in combat-</a:t>
            </a:r>
            <a:r>
              <a:rPr lang="fr-FR" sz="800" dirty="0" err="1"/>
              <a:t>related</a:t>
            </a:r>
            <a:r>
              <a:rPr lang="fr-FR" sz="800" dirty="0"/>
              <a:t> </a:t>
            </a:r>
            <a:r>
              <a:rPr lang="fr-FR" sz="800" dirty="0" err="1"/>
              <a:t>posttraumatic</a:t>
            </a:r>
            <a:r>
              <a:rPr lang="fr-FR" sz="800" dirty="0"/>
              <a:t> stress </a:t>
            </a:r>
            <a:r>
              <a:rPr lang="fr-FR" sz="800" dirty="0" err="1"/>
              <a:t>disorder</a:t>
            </a:r>
            <a:r>
              <a:rPr lang="fr-FR" sz="800" dirty="0"/>
              <a:t>. </a:t>
            </a:r>
            <a:r>
              <a:rPr lang="fr-FR" sz="800" i="1" dirty="0" err="1"/>
              <a:t>Behaviour</a:t>
            </a:r>
            <a:r>
              <a:rPr lang="fr-FR" sz="800" i="1" dirty="0"/>
              <a:t> </a:t>
            </a:r>
            <a:r>
              <a:rPr lang="fr-FR" sz="800" i="1" dirty="0" err="1"/>
              <a:t>Research</a:t>
            </a:r>
            <a:r>
              <a:rPr lang="fr-FR" sz="800" i="1" dirty="0"/>
              <a:t> and </a:t>
            </a:r>
            <a:r>
              <a:rPr lang="fr-FR" sz="800" i="1" dirty="0" err="1"/>
              <a:t>Therapy</a:t>
            </a:r>
            <a:r>
              <a:rPr lang="fr-FR" sz="800" i="1" dirty="0"/>
              <a:t>, 33, </a:t>
            </a:r>
            <a:r>
              <a:rPr lang="fr-FR" sz="800" dirty="0"/>
              <a:t>619–630.</a:t>
            </a:r>
          </a:p>
          <a:p>
            <a:endParaRPr lang="fr-FR" sz="800" dirty="0"/>
          </a:p>
          <a:p>
            <a:r>
              <a:rPr lang="ro-RO" sz="800" dirty="0"/>
              <a:t>             http:// dx.doi.org/10.1016/0005-7967(95)00007-K. </a:t>
            </a:r>
          </a:p>
          <a:p>
            <a:r>
              <a:rPr lang="ro-RO" sz="800" dirty="0"/>
              <a:t>Milad, M. R., &amp; Quirk, G. J. (2012). Fear extinction as a model for translational    neuroscience: Ten years of progress. </a:t>
            </a:r>
            <a:r>
              <a:rPr lang="ro-RO" sz="800" i="1" dirty="0"/>
              <a:t>Annual Review of Psychology, 63, </a:t>
            </a:r>
            <a:r>
              <a:rPr lang="ro-RO" sz="800" dirty="0"/>
              <a:t>129 –  151. http://dx.doi.org/10.1146/annurev.psych .121208.131631 </a:t>
            </a:r>
          </a:p>
          <a:p>
            <a:r>
              <a:rPr lang="ro-RO" sz="800" dirty="0"/>
              <a:t>Milad, M. R., Rosenbaum, B. L., &amp; Simon, N. M. (2014). Neuroscience of fear </a:t>
            </a:r>
          </a:p>
          <a:p>
            <a:r>
              <a:rPr lang="ro-RO" sz="800" dirty="0"/>
              <a:t>      extinction: Implications for assessment and treatment of fear-based and </a:t>
            </a:r>
          </a:p>
          <a:p>
            <a:r>
              <a:rPr lang="ro-RO" sz="800" dirty="0"/>
              <a:t>      anxiety related disorders. </a:t>
            </a:r>
            <a:r>
              <a:rPr lang="ro-RO" sz="800" i="1" dirty="0"/>
              <a:t>Behaviour Research and Therapy, 62, </a:t>
            </a:r>
            <a:r>
              <a:rPr lang="ro-RO" sz="800" dirty="0"/>
              <a:t>17–23. </a:t>
            </a:r>
          </a:p>
          <a:p>
            <a:r>
              <a:rPr lang="hr-HR" sz="800" dirty="0"/>
              <a:t>      http://dx.doi.org/10.1016/j.brat.2014.08.006 </a:t>
            </a:r>
          </a:p>
          <a:p>
            <a:r>
              <a:rPr lang="en-US" sz="800" dirty="0" err="1"/>
              <a:t>Moradi</a:t>
            </a:r>
            <a:r>
              <a:rPr lang="en-US" sz="800" dirty="0"/>
              <a:t>, A. R., </a:t>
            </a:r>
            <a:r>
              <a:rPr lang="en-US" sz="800" dirty="0" err="1"/>
              <a:t>Moshirpanahi</a:t>
            </a:r>
            <a:r>
              <a:rPr lang="en-US" sz="800" dirty="0"/>
              <a:t>, S., </a:t>
            </a:r>
            <a:r>
              <a:rPr lang="en-US" sz="800" dirty="0" err="1"/>
              <a:t>Parhon</a:t>
            </a:r>
            <a:r>
              <a:rPr lang="en-US" sz="800" dirty="0"/>
              <a:t>, H., </a:t>
            </a:r>
            <a:r>
              <a:rPr lang="en-US" sz="800" dirty="0" err="1"/>
              <a:t>Mirzaei</a:t>
            </a:r>
            <a:r>
              <a:rPr lang="en-US" sz="800" dirty="0"/>
              <a:t>, J., </a:t>
            </a:r>
            <a:r>
              <a:rPr lang="en-US" sz="800" dirty="0" err="1"/>
              <a:t>Dalgleish</a:t>
            </a:r>
            <a:r>
              <a:rPr lang="en-US" sz="800" dirty="0"/>
              <a:t>, T., &amp; Jobson, </a:t>
            </a:r>
          </a:p>
          <a:p>
            <a:r>
              <a:rPr lang="en-US" sz="800" dirty="0"/>
              <a:t>      L. (2014). A pilot randomized controlled trial investigating the efficacy of </a:t>
            </a:r>
          </a:p>
          <a:p>
            <a:r>
              <a:rPr lang="en-US" sz="800" dirty="0"/>
              <a:t>      </a:t>
            </a:r>
            <a:r>
              <a:rPr lang="en-US" sz="800" dirty="0" err="1"/>
              <a:t>MEmory</a:t>
            </a:r>
            <a:r>
              <a:rPr lang="en-US" sz="800" dirty="0"/>
              <a:t> Specificity Training in improving symptoms of posttraumatic stress </a:t>
            </a:r>
          </a:p>
          <a:p>
            <a:r>
              <a:rPr lang="en-US" sz="800" dirty="0"/>
              <a:t>      disorder. </a:t>
            </a:r>
            <a:r>
              <a:rPr lang="en-US" sz="800" i="1" dirty="0" err="1"/>
              <a:t>Behaviour</a:t>
            </a:r>
            <a:r>
              <a:rPr lang="en-US" sz="800" i="1" dirty="0"/>
              <a:t> Research and Therapy, 56, </a:t>
            </a:r>
            <a:r>
              <a:rPr lang="en-US" sz="800" dirty="0"/>
              <a:t>68–74. </a:t>
            </a:r>
          </a:p>
          <a:p>
            <a:r>
              <a:rPr lang="en-US" sz="800" dirty="0" err="1"/>
              <a:t>Neshat-Doost</a:t>
            </a:r>
            <a:r>
              <a:rPr lang="en-US" sz="800" dirty="0"/>
              <a:t>, H., </a:t>
            </a:r>
            <a:r>
              <a:rPr lang="en-US" sz="800" dirty="0" err="1"/>
              <a:t>Dalgliesh</a:t>
            </a:r>
            <a:r>
              <a:rPr lang="en-US" sz="800" dirty="0"/>
              <a:t>, T., Yule, W., </a:t>
            </a:r>
            <a:r>
              <a:rPr lang="en-US" sz="800" dirty="0" err="1"/>
              <a:t>Kalantari</a:t>
            </a:r>
            <a:r>
              <a:rPr lang="en-US" sz="800" dirty="0"/>
              <a:t>, M., </a:t>
            </a:r>
            <a:r>
              <a:rPr lang="en-US" sz="800" dirty="0" err="1"/>
              <a:t>Ahmadi</a:t>
            </a:r>
            <a:r>
              <a:rPr lang="en-US" sz="800" dirty="0"/>
              <a:t>, S. J., </a:t>
            </a:r>
            <a:r>
              <a:rPr lang="en-US" sz="800" dirty="0" err="1"/>
              <a:t>Dyregrov</a:t>
            </a:r>
            <a:r>
              <a:rPr lang="en-US" sz="800" dirty="0"/>
              <a:t>, </a:t>
            </a:r>
          </a:p>
          <a:p>
            <a:r>
              <a:rPr lang="en-US" sz="800" dirty="0"/>
              <a:t>      A., &amp; Jobson, L. (2012).   Enhancing  autobiographical memory specificity </a:t>
            </a:r>
          </a:p>
          <a:p>
            <a:r>
              <a:rPr lang="en-US" sz="800" dirty="0"/>
              <a:t>      through cognitive training: An intervention for depression translated from </a:t>
            </a:r>
          </a:p>
          <a:p>
            <a:r>
              <a:rPr lang="en-US" sz="800" dirty="0"/>
              <a:t>      basic science. </a:t>
            </a:r>
            <a:r>
              <a:rPr lang="en-US" sz="800" i="1" dirty="0"/>
              <a:t>Clinical Psychological Science, 20, </a:t>
            </a:r>
            <a:r>
              <a:rPr lang="en-US" sz="800" dirty="0"/>
              <a:t>1–9.</a:t>
            </a:r>
          </a:p>
          <a:p>
            <a:r>
              <a:rPr lang="en-US" sz="800" dirty="0"/>
              <a:t>Ogden, P., &amp; Minton, K. (2000). Sensorimotor psychotherapy: One method for  processing traumatic </a:t>
            </a:r>
          </a:p>
          <a:p>
            <a:r>
              <a:rPr lang="en-US" sz="800" dirty="0"/>
              <a:t>       memory.  </a:t>
            </a:r>
            <a:r>
              <a:rPr lang="en-US" sz="800" i="1" dirty="0"/>
              <a:t>Traumatology, 6</a:t>
            </a:r>
            <a:r>
              <a:rPr lang="en-US" sz="800" dirty="0"/>
              <a:t>(3),</a:t>
            </a:r>
            <a:r>
              <a:rPr lang="en-US" sz="800" i="1" dirty="0"/>
              <a:t> </a:t>
            </a:r>
            <a:r>
              <a:rPr lang="en-US" sz="800" dirty="0"/>
              <a:t>1-28</a:t>
            </a:r>
            <a:r>
              <a:rPr lang="en-US" sz="800" i="1" dirty="0"/>
              <a:t>.</a:t>
            </a:r>
            <a:endParaRPr lang="en-US" sz="800" dirty="0"/>
          </a:p>
          <a:p>
            <a:r>
              <a:rPr lang="en-US" sz="800" dirty="0" err="1"/>
              <a:t>Quimette</a:t>
            </a:r>
            <a:r>
              <a:rPr lang="en-US" sz="800" dirty="0"/>
              <a:t>, P., Moos, R. H., &amp; Finney, J. W. (2003). PTSD treatment and five-year </a:t>
            </a:r>
          </a:p>
          <a:p>
            <a:r>
              <a:rPr lang="en-US" sz="800" dirty="0"/>
              <a:t>        remission among patients with substance use and post-traumatic stress disorders. </a:t>
            </a:r>
          </a:p>
          <a:p>
            <a:r>
              <a:rPr lang="en-US" sz="800" dirty="0"/>
              <a:t>       </a:t>
            </a:r>
            <a:r>
              <a:rPr lang="en-US" sz="800" i="1" dirty="0"/>
              <a:t>Journal of Consulting and Clinical Psychology, 71</a:t>
            </a:r>
            <a:r>
              <a:rPr lang="en-US" sz="800" dirty="0"/>
              <a:t>(2), 410-414.</a:t>
            </a:r>
          </a:p>
          <a:p>
            <a:r>
              <a:rPr lang="en-US" sz="800" dirty="0" err="1"/>
              <a:t>Raes</a:t>
            </a:r>
            <a:r>
              <a:rPr lang="en-US" sz="800" dirty="0"/>
              <a:t>, F., Williams, J. M. G., &amp; </a:t>
            </a:r>
            <a:r>
              <a:rPr lang="en-US" sz="800" dirty="0" err="1"/>
              <a:t>Hermans</a:t>
            </a:r>
            <a:r>
              <a:rPr lang="en-US" sz="800" dirty="0"/>
              <a:t>, D. (2009). Reducing cognitive vulnerability to depression: A preliminary investigation</a:t>
            </a:r>
          </a:p>
          <a:p>
            <a:r>
              <a:rPr lang="en-US" sz="800" dirty="0"/>
              <a:t>         of </a:t>
            </a:r>
            <a:r>
              <a:rPr lang="en-US" sz="800" dirty="0" err="1"/>
              <a:t>MEmory</a:t>
            </a:r>
            <a:r>
              <a:rPr lang="en-US" sz="800" dirty="0"/>
              <a:t> Specificity Training (MEST) in inpatients with depressive </a:t>
            </a:r>
            <a:r>
              <a:rPr lang="en-US" sz="800" dirty="0" err="1"/>
              <a:t>symptomatol</a:t>
            </a:r>
            <a:r>
              <a:rPr lang="en-US" sz="800" dirty="0"/>
              <a:t>- </a:t>
            </a:r>
            <a:r>
              <a:rPr lang="en-US" sz="800" dirty="0" err="1"/>
              <a:t>ogy</a:t>
            </a:r>
            <a:r>
              <a:rPr lang="en-US" sz="800" dirty="0"/>
              <a:t>. </a:t>
            </a:r>
            <a:r>
              <a:rPr lang="en-US" sz="800" i="1" dirty="0"/>
              <a:t>Journal of Behavior Therapy and </a:t>
            </a:r>
          </a:p>
          <a:p>
            <a:r>
              <a:rPr lang="pl-PL" sz="800" i="1" dirty="0"/>
              <a:t>         </a:t>
            </a:r>
            <a:r>
              <a:rPr lang="pl-PL" sz="800" i="1" dirty="0" err="1"/>
              <a:t>Experimental</a:t>
            </a:r>
            <a:r>
              <a:rPr lang="pl-PL" sz="800" i="1" dirty="0"/>
              <a:t> Psychiatry, 40, </a:t>
            </a:r>
            <a:r>
              <a:rPr lang="pl-PL" sz="800" dirty="0"/>
              <a:t>24–38. http://</a:t>
            </a:r>
            <a:r>
              <a:rPr lang="pl-PL" sz="800" dirty="0" err="1"/>
              <a:t>dx.doi.org</a:t>
            </a:r>
            <a:r>
              <a:rPr lang="pl-PL" sz="800" dirty="0"/>
              <a:t>/10.1016/j.jbtep.2008.03.001 </a:t>
            </a:r>
          </a:p>
          <a:p>
            <a:r>
              <a:rPr lang="pl-PL" sz="800" dirty="0" err="1"/>
              <a:t>Roberts</a:t>
            </a:r>
            <a:r>
              <a:rPr lang="pl-PL" sz="800" dirty="0"/>
              <a:t> NP, </a:t>
            </a:r>
            <a:r>
              <a:rPr lang="pl-PL" sz="800" dirty="0" err="1"/>
              <a:t>Roberts</a:t>
            </a:r>
            <a:r>
              <a:rPr lang="pl-PL" sz="800" dirty="0"/>
              <a:t> PA, Jones N, </a:t>
            </a:r>
            <a:r>
              <a:rPr lang="pl-PL" sz="800" dirty="0" err="1"/>
              <a:t>Bisson</a:t>
            </a:r>
            <a:r>
              <a:rPr lang="pl-PL" sz="800" dirty="0"/>
              <a:t> JI. </a:t>
            </a:r>
            <a:r>
              <a:rPr lang="pl-PL" sz="800" dirty="0" err="1"/>
              <a:t>Psychological</a:t>
            </a:r>
            <a:r>
              <a:rPr lang="pl-PL" sz="800" dirty="0"/>
              <a:t> </a:t>
            </a:r>
            <a:r>
              <a:rPr lang="pl-PL" sz="800" dirty="0" err="1"/>
              <a:t>therapies</a:t>
            </a:r>
            <a:r>
              <a:rPr lang="pl-PL" sz="800" dirty="0"/>
              <a:t> for post-</a:t>
            </a:r>
            <a:r>
              <a:rPr lang="pl-PL" sz="800" dirty="0" err="1"/>
              <a:t>traumatic</a:t>
            </a:r>
            <a:r>
              <a:rPr lang="pl-PL" sz="800" dirty="0"/>
              <a:t> </a:t>
            </a:r>
            <a:r>
              <a:rPr lang="pl-PL" sz="800" dirty="0" err="1"/>
              <a:t>stress</a:t>
            </a:r>
            <a:r>
              <a:rPr lang="pl-PL" sz="800" dirty="0"/>
              <a:t> </a:t>
            </a:r>
            <a:r>
              <a:rPr lang="pl-PL" sz="800" dirty="0" err="1"/>
              <a:t>disorder</a:t>
            </a:r>
            <a:r>
              <a:rPr lang="pl-PL" sz="800" dirty="0"/>
              <a:t> and </a:t>
            </a:r>
          </a:p>
          <a:p>
            <a:r>
              <a:rPr lang="pl-PL" sz="800" dirty="0"/>
              <a:t>        </a:t>
            </a:r>
            <a:r>
              <a:rPr lang="pl-PL" sz="800" dirty="0" err="1"/>
              <a:t>comorbid</a:t>
            </a:r>
            <a:r>
              <a:rPr lang="pl-PL" sz="800" dirty="0"/>
              <a:t> </a:t>
            </a:r>
            <a:r>
              <a:rPr lang="pl-PL" sz="800" dirty="0" err="1"/>
              <a:t>substance</a:t>
            </a:r>
            <a:r>
              <a:rPr lang="pl-PL" sz="800" dirty="0"/>
              <a:t> </a:t>
            </a:r>
            <a:r>
              <a:rPr lang="pl-PL" sz="800" dirty="0" err="1"/>
              <a:t>use</a:t>
            </a:r>
            <a:r>
              <a:rPr lang="pl-PL" sz="800" dirty="0"/>
              <a:t> </a:t>
            </a:r>
            <a:r>
              <a:rPr lang="pl-PL" sz="800" dirty="0" err="1"/>
              <a:t>disorder</a:t>
            </a:r>
            <a:r>
              <a:rPr lang="pl-PL" sz="800" dirty="0"/>
              <a:t>. </a:t>
            </a:r>
            <a:r>
              <a:rPr lang="pl-PL" sz="800" dirty="0" err="1"/>
              <a:t>Cochrane</a:t>
            </a:r>
            <a:r>
              <a:rPr lang="pl-PL" sz="800" dirty="0"/>
              <a:t> Database of  </a:t>
            </a:r>
            <a:r>
              <a:rPr lang="pl-PL" sz="800" dirty="0" err="1"/>
              <a:t>Systematic</a:t>
            </a:r>
            <a:r>
              <a:rPr lang="pl-PL" sz="800" dirty="0"/>
              <a:t> </a:t>
            </a:r>
            <a:r>
              <a:rPr lang="pl-PL" sz="800" dirty="0" err="1"/>
              <a:t>Reviews</a:t>
            </a:r>
            <a:r>
              <a:rPr lang="pl-PL" sz="800" dirty="0"/>
              <a:t> 2016, </a:t>
            </a:r>
            <a:r>
              <a:rPr lang="pl-PL" sz="800" dirty="0" err="1"/>
              <a:t>Issue</a:t>
            </a:r>
            <a:r>
              <a:rPr lang="pl-PL" sz="800" dirty="0"/>
              <a:t> 4. Art. No.: </a:t>
            </a:r>
          </a:p>
          <a:p>
            <a:r>
              <a:rPr lang="pl-PL" sz="800" dirty="0"/>
              <a:t>        CD010204. DOI: 10.1002/14651858.CD010204.pub2.</a:t>
            </a:r>
          </a:p>
          <a:p>
            <a:r>
              <a:rPr lang="pl-PL" sz="800" dirty="0" err="1"/>
              <a:t>Resick</a:t>
            </a:r>
            <a:r>
              <a:rPr lang="pl-PL" sz="800" dirty="0"/>
              <a:t>, P. A., Monson, C. M., &amp; </a:t>
            </a:r>
            <a:r>
              <a:rPr lang="pl-PL" sz="800" dirty="0" err="1"/>
              <a:t>Chard</a:t>
            </a:r>
            <a:r>
              <a:rPr lang="pl-PL" sz="800" dirty="0"/>
              <a:t>, K. M. (2010). </a:t>
            </a:r>
            <a:r>
              <a:rPr lang="pl-PL" sz="800" dirty="0" err="1"/>
              <a:t>Cognitive</a:t>
            </a:r>
            <a:r>
              <a:rPr lang="pl-PL" sz="800" dirty="0"/>
              <a:t> </a:t>
            </a:r>
            <a:r>
              <a:rPr lang="pl-PL" sz="800" dirty="0" err="1"/>
              <a:t>process</a:t>
            </a:r>
            <a:r>
              <a:rPr lang="pl-PL" sz="800" dirty="0"/>
              <a:t>- </a:t>
            </a:r>
            <a:r>
              <a:rPr lang="pl-PL" sz="800" dirty="0" err="1"/>
              <a:t>ing</a:t>
            </a:r>
            <a:r>
              <a:rPr lang="pl-PL" sz="800" dirty="0"/>
              <a:t> </a:t>
            </a:r>
            <a:r>
              <a:rPr lang="pl-PL" sz="800" dirty="0" err="1"/>
              <a:t>therapy</a:t>
            </a:r>
            <a:r>
              <a:rPr lang="pl-PL" sz="800" dirty="0"/>
              <a:t>: </a:t>
            </a:r>
            <a:r>
              <a:rPr lang="pl-PL" sz="800" dirty="0" err="1"/>
              <a:t>Veteran</a:t>
            </a:r>
            <a:r>
              <a:rPr lang="pl-PL" sz="800" dirty="0"/>
              <a:t>/</a:t>
            </a:r>
            <a:r>
              <a:rPr lang="pl-PL" sz="800" dirty="0" err="1"/>
              <a:t>military</a:t>
            </a:r>
            <a:r>
              <a:rPr lang="pl-PL" sz="800" dirty="0"/>
              <a:t> version. </a:t>
            </a:r>
          </a:p>
          <a:p>
            <a:r>
              <a:rPr lang="pl-PL" sz="800" dirty="0"/>
              <a:t>        Washington, DC: </a:t>
            </a:r>
            <a:r>
              <a:rPr lang="pl-PL" sz="800" dirty="0" err="1"/>
              <a:t>Department</a:t>
            </a:r>
            <a:r>
              <a:rPr lang="pl-PL" sz="800" dirty="0"/>
              <a:t> of </a:t>
            </a:r>
            <a:r>
              <a:rPr lang="pl-PL" sz="800" dirty="0" err="1"/>
              <a:t>Veterans</a:t>
            </a:r>
            <a:r>
              <a:rPr lang="pl-PL" sz="800" dirty="0"/>
              <a:t> </a:t>
            </a:r>
            <a:r>
              <a:rPr lang="pl-PL" sz="800" dirty="0" err="1"/>
              <a:t>Affairs</a:t>
            </a:r>
            <a:r>
              <a:rPr lang="pl-PL" sz="800" dirty="0"/>
              <a:t>. </a:t>
            </a:r>
          </a:p>
          <a:p>
            <a:r>
              <a:rPr lang="pl-PL" sz="800" dirty="0" err="1"/>
              <a:t>Resick</a:t>
            </a:r>
            <a:r>
              <a:rPr lang="pl-PL" sz="800" dirty="0"/>
              <a:t>, P.A., </a:t>
            </a:r>
            <a:r>
              <a:rPr lang="pl-PL" sz="800" dirty="0" err="1"/>
              <a:t>Wachen</a:t>
            </a:r>
            <a:r>
              <a:rPr lang="pl-PL" sz="800" dirty="0"/>
              <a:t>, Schuster, J., J. </a:t>
            </a:r>
            <a:r>
              <a:rPr lang="pl-PL" sz="800" dirty="0" err="1"/>
              <a:t>Mintz</a:t>
            </a:r>
            <a:r>
              <a:rPr lang="pl-PL" sz="800" dirty="0"/>
              <a:t>, , Young-</a:t>
            </a:r>
            <a:r>
              <a:rPr lang="pl-PL" sz="800" dirty="0" err="1"/>
              <a:t>McCaughan</a:t>
            </a:r>
            <a:r>
              <a:rPr lang="pl-PL" sz="800" dirty="0"/>
              <a:t>, S., </a:t>
            </a:r>
            <a:r>
              <a:rPr lang="pl-PL" sz="800" dirty="0" err="1"/>
              <a:t>Roache</a:t>
            </a:r>
            <a:r>
              <a:rPr lang="pl-PL" sz="800" dirty="0"/>
              <a:t>, </a:t>
            </a:r>
          </a:p>
          <a:p>
            <a:r>
              <a:rPr lang="fr-FR" sz="800" dirty="0"/>
              <a:t>        J.D., </a:t>
            </a:r>
            <a:r>
              <a:rPr lang="fr-FR" sz="800" dirty="0" err="1"/>
              <a:t>Borah</a:t>
            </a:r>
            <a:r>
              <a:rPr lang="fr-FR" sz="800" dirty="0"/>
              <a:t>, A. M.,  </a:t>
            </a:r>
            <a:r>
              <a:rPr lang="fr-FR" sz="800" dirty="0" err="1"/>
              <a:t>Borah</a:t>
            </a:r>
            <a:r>
              <a:rPr lang="fr-FR" sz="800" dirty="0"/>
              <a:t>, E. V., </a:t>
            </a:r>
            <a:r>
              <a:rPr lang="fr-FR" sz="800" dirty="0" err="1"/>
              <a:t>Dondanville</a:t>
            </a:r>
            <a:r>
              <a:rPr lang="fr-FR" sz="800" dirty="0"/>
              <a:t>, K. A., </a:t>
            </a:r>
            <a:r>
              <a:rPr lang="fr-FR" sz="800" dirty="0" err="1"/>
              <a:t>Hembree</a:t>
            </a:r>
            <a:r>
              <a:rPr lang="fr-FR" sz="800" dirty="0"/>
              <a:t>, E. A., </a:t>
            </a:r>
            <a:r>
              <a:rPr lang="fr-FR" sz="800" dirty="0" err="1"/>
              <a:t>Litz</a:t>
            </a:r>
            <a:r>
              <a:rPr lang="fr-FR" sz="800" dirty="0"/>
              <a:t>, </a:t>
            </a:r>
          </a:p>
          <a:p>
            <a:r>
              <a:rPr lang="fr-FR" sz="800" dirty="0"/>
              <a:t>        B.T., Peterson, A. L. (2015). A </a:t>
            </a:r>
            <a:r>
              <a:rPr lang="fr-FR" sz="800" dirty="0" err="1"/>
              <a:t>randomized</a:t>
            </a:r>
            <a:r>
              <a:rPr lang="fr-FR" sz="800" dirty="0"/>
              <a:t> </a:t>
            </a:r>
            <a:r>
              <a:rPr lang="fr-FR" sz="800" dirty="0" err="1"/>
              <a:t>clinical</a:t>
            </a:r>
            <a:r>
              <a:rPr lang="fr-FR" sz="800" dirty="0"/>
              <a:t> trial of group cognitive </a:t>
            </a:r>
          </a:p>
          <a:p>
            <a:r>
              <a:rPr lang="fr-FR" sz="800" dirty="0"/>
              <a:t>        </a:t>
            </a:r>
            <a:r>
              <a:rPr lang="fr-FR" sz="800" dirty="0" err="1"/>
              <a:t>processing</a:t>
            </a:r>
            <a:r>
              <a:rPr lang="fr-FR" sz="800" dirty="0"/>
              <a:t> </a:t>
            </a:r>
            <a:r>
              <a:rPr lang="fr-FR" sz="800" dirty="0" err="1"/>
              <a:t>therapy</a:t>
            </a:r>
            <a:r>
              <a:rPr lang="fr-FR" sz="800" dirty="0"/>
              <a:t> </a:t>
            </a:r>
            <a:r>
              <a:rPr lang="fr-FR" sz="800" dirty="0" err="1"/>
              <a:t>compared</a:t>
            </a:r>
            <a:r>
              <a:rPr lang="fr-FR" sz="800" dirty="0"/>
              <a:t> </a:t>
            </a:r>
            <a:r>
              <a:rPr lang="fr-FR" sz="800" dirty="0" err="1"/>
              <a:t>with</a:t>
            </a:r>
            <a:r>
              <a:rPr lang="fr-FR" sz="800" dirty="0"/>
              <a:t> group </a:t>
            </a:r>
            <a:r>
              <a:rPr lang="fr-FR" sz="800" dirty="0" err="1"/>
              <a:t>present-centered</a:t>
            </a:r>
            <a:r>
              <a:rPr lang="fr-FR" sz="800" dirty="0"/>
              <a:t> </a:t>
            </a:r>
            <a:r>
              <a:rPr lang="fr-FR" sz="800" dirty="0" err="1"/>
              <a:t>therapy</a:t>
            </a:r>
            <a:r>
              <a:rPr lang="fr-FR" sz="800" dirty="0"/>
              <a:t> for </a:t>
            </a:r>
          </a:p>
          <a:p>
            <a:r>
              <a:rPr lang="fr-FR" sz="800" dirty="0"/>
              <a:t>        PTSD </a:t>
            </a:r>
            <a:r>
              <a:rPr lang="fr-FR" sz="800" dirty="0" err="1"/>
              <a:t>among</a:t>
            </a:r>
            <a:r>
              <a:rPr lang="fr-FR" sz="800" dirty="0"/>
              <a:t> active </a:t>
            </a:r>
            <a:r>
              <a:rPr lang="fr-FR" sz="800" dirty="0" err="1"/>
              <a:t>duty</a:t>
            </a:r>
            <a:r>
              <a:rPr lang="fr-FR" sz="800" dirty="0"/>
              <a:t> </a:t>
            </a:r>
            <a:r>
              <a:rPr lang="fr-FR" sz="800" dirty="0" err="1"/>
              <a:t>military</a:t>
            </a:r>
            <a:r>
              <a:rPr lang="fr-FR" sz="800" dirty="0"/>
              <a:t> personnel.</a:t>
            </a:r>
            <a:r>
              <a:rPr lang="fr-FR" sz="800" i="1" dirty="0"/>
              <a:t> Journal of Consulting and </a:t>
            </a:r>
          </a:p>
          <a:p>
            <a:r>
              <a:rPr lang="en-US" sz="800" i="1" dirty="0"/>
              <a:t>       Clinical Psychology</a:t>
            </a:r>
            <a:r>
              <a:rPr lang="en-US" sz="800" dirty="0"/>
              <a:t>, </a:t>
            </a:r>
            <a:r>
              <a:rPr lang="en-US" sz="800" dirty="0" err="1"/>
              <a:t>Vol</a:t>
            </a:r>
            <a:r>
              <a:rPr lang="en-US" sz="800" dirty="0"/>
              <a:t> 83(6), Dec 2015, 1058-1068.</a:t>
            </a:r>
          </a:p>
          <a:p>
            <a:r>
              <a:rPr lang="en-US" sz="800" dirty="0"/>
              <a:t>Schiller, D., </a:t>
            </a:r>
            <a:r>
              <a:rPr lang="en-US" sz="800" dirty="0" err="1"/>
              <a:t>Monfils</a:t>
            </a:r>
            <a:r>
              <a:rPr lang="en-US" sz="800" dirty="0"/>
              <a:t>, M. H., </a:t>
            </a:r>
            <a:r>
              <a:rPr lang="en-US" sz="800" dirty="0" err="1"/>
              <a:t>Raio</a:t>
            </a:r>
            <a:r>
              <a:rPr lang="en-US" sz="800" dirty="0"/>
              <a:t>, C. M., Johnson, D. C., </a:t>
            </a:r>
            <a:r>
              <a:rPr lang="en-US" sz="800" dirty="0" err="1"/>
              <a:t>Ledoux</a:t>
            </a:r>
            <a:r>
              <a:rPr lang="en-US" sz="800" dirty="0"/>
              <a:t>, J. E., &amp; Phelps, E. A. (2010). Preventing the </a:t>
            </a:r>
          </a:p>
          <a:p>
            <a:r>
              <a:rPr lang="en-US" sz="800" dirty="0"/>
              <a:t>         return of fear in humans using reconsolidation update mechanisms.</a:t>
            </a:r>
            <a:r>
              <a:rPr lang="en-US" sz="800" i="1" dirty="0"/>
              <a:t> Nature,</a:t>
            </a:r>
            <a:r>
              <a:rPr lang="en-US" sz="800" dirty="0"/>
              <a:t> 463, 49–53. http://</a:t>
            </a:r>
            <a:r>
              <a:rPr lang="en-US" sz="800" dirty="0" err="1"/>
              <a:t>dx.doi</a:t>
            </a:r>
            <a:r>
              <a:rPr lang="en-US" sz="800" dirty="0"/>
              <a:t> .org/</a:t>
            </a:r>
          </a:p>
          <a:p>
            <a:r>
              <a:rPr lang="pt-BR" sz="800" dirty="0"/>
              <a:t>         10.1038/nature08637 </a:t>
            </a:r>
            <a:r>
              <a:rPr lang="pt-BR" sz="800" dirty="0" err="1"/>
              <a:t>Alcohol</a:t>
            </a:r>
            <a:r>
              <a:rPr lang="pt-BR" sz="800" dirty="0"/>
              <a:t> </a:t>
            </a:r>
            <a:r>
              <a:rPr lang="pt-BR" sz="800" dirty="0" err="1"/>
              <a:t>Clin</a:t>
            </a:r>
            <a:r>
              <a:rPr lang="pt-BR" sz="800" dirty="0"/>
              <a:t> </a:t>
            </a:r>
            <a:r>
              <a:rPr lang="pt-BR" sz="800" dirty="0" err="1"/>
              <a:t>Exp</a:t>
            </a:r>
            <a:r>
              <a:rPr lang="pt-BR" sz="800" dirty="0"/>
              <a:t> Res. doi:10.1111/acer.13325</a:t>
            </a:r>
            <a:endParaRPr lang="en-US" sz="800" dirty="0"/>
          </a:p>
        </p:txBody>
      </p:sp>
      <p:sp>
        <p:nvSpPr>
          <p:cNvPr id="4" name="Slide Number Placeholder 3"/>
          <p:cNvSpPr>
            <a:spLocks noGrp="1"/>
          </p:cNvSpPr>
          <p:nvPr>
            <p:ph type="sldNum" sz="quarter" idx="12"/>
          </p:nvPr>
        </p:nvSpPr>
        <p:spPr/>
        <p:txBody>
          <a:bodyPr/>
          <a:lstStyle/>
          <a:p>
            <a:fld id="{30C81877-A5A0-B147-AA6F-4BEF5643BDE8}" type="slidenum">
              <a:rPr lang="en-US" smtClean="0"/>
              <a:t>47</a:t>
            </a:fld>
            <a:endParaRPr lang="en-US" dirty="0"/>
          </a:p>
        </p:txBody>
      </p:sp>
    </p:spTree>
    <p:extLst>
      <p:ext uri="{BB962C8B-B14F-4D97-AF65-F5344CB8AC3E}">
        <p14:creationId xmlns:p14="http://schemas.microsoft.com/office/powerpoint/2010/main" val="2534525147"/>
      </p:ext>
    </p:extLst>
  </p:cSld>
  <p:clrMapOvr>
    <a:masterClrMapping/>
  </p:clrMapOvr>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80803" y="83060"/>
            <a:ext cx="8229600" cy="6774940"/>
          </a:xfrm>
        </p:spPr>
        <p:txBody>
          <a:bodyPr>
            <a:normAutofit fontScale="25000" lnSpcReduction="20000"/>
          </a:bodyPr>
          <a:lstStyle/>
          <a:p>
            <a:r>
              <a:rPr lang="en-US" dirty="0" err="1"/>
              <a:t>Schore</a:t>
            </a:r>
            <a:r>
              <a:rPr lang="en-US" dirty="0"/>
              <a:t>, A. N. (2003). Affect regulation and the repair of the self. New York: W. </a:t>
            </a:r>
          </a:p>
          <a:p>
            <a:r>
              <a:rPr lang="en-US" dirty="0"/>
              <a:t>       W. Norton. </a:t>
            </a:r>
          </a:p>
          <a:p>
            <a:r>
              <a:rPr lang="en-US" dirty="0" err="1"/>
              <a:t>Semple</a:t>
            </a:r>
            <a:r>
              <a:rPr lang="en-US" dirty="0"/>
              <a:t>, W.E., </a:t>
            </a:r>
            <a:r>
              <a:rPr lang="en-US" dirty="0" err="1"/>
              <a:t>Goyer</a:t>
            </a:r>
            <a:r>
              <a:rPr lang="en-US" dirty="0"/>
              <a:t>, P., McCormick, R., Morris, E., </a:t>
            </a:r>
            <a:r>
              <a:rPr lang="en-US" dirty="0" err="1"/>
              <a:t>Comptom</a:t>
            </a:r>
            <a:r>
              <a:rPr lang="en-US" dirty="0"/>
              <a:t>, B., </a:t>
            </a:r>
            <a:r>
              <a:rPr lang="en-US" dirty="0" err="1"/>
              <a:t>Berridge</a:t>
            </a:r>
            <a:r>
              <a:rPr lang="en-US" dirty="0"/>
              <a:t>, M., </a:t>
            </a:r>
          </a:p>
          <a:p>
            <a:r>
              <a:rPr lang="en-US" dirty="0"/>
              <a:t>         </a:t>
            </a:r>
            <a:r>
              <a:rPr lang="en-US" dirty="0" err="1"/>
              <a:t>Miraldi</a:t>
            </a:r>
            <a:r>
              <a:rPr lang="en-US" dirty="0"/>
              <a:t>, F., &amp; Shultz, S. C. (1992). Increased Orbital frontal cortex blood</a:t>
            </a:r>
          </a:p>
          <a:p>
            <a:r>
              <a:rPr lang="en-US" dirty="0"/>
              <a:t>         flow and hippocampal abnormality in PTSD:  A pilot PET study. </a:t>
            </a:r>
            <a:r>
              <a:rPr lang="en-US" i="1" dirty="0"/>
              <a:t>Biological</a:t>
            </a:r>
          </a:p>
          <a:p>
            <a:r>
              <a:rPr lang="pl-PL" i="1" dirty="0"/>
              <a:t>         Psychiatry, 31,</a:t>
            </a:r>
            <a:r>
              <a:rPr lang="pl-PL" dirty="0"/>
              <a:t>129A</a:t>
            </a:r>
          </a:p>
          <a:p>
            <a:r>
              <a:rPr lang="pl-PL" dirty="0"/>
              <a:t>Simpson, T. L., </a:t>
            </a:r>
            <a:r>
              <a:rPr lang="pl-PL" dirty="0" err="1"/>
              <a:t>Lehavot</a:t>
            </a:r>
            <a:r>
              <a:rPr lang="pl-PL" dirty="0"/>
              <a:t>, K. and </a:t>
            </a:r>
            <a:r>
              <a:rPr lang="pl-PL" dirty="0" err="1"/>
              <a:t>Petrakis</a:t>
            </a:r>
            <a:r>
              <a:rPr lang="pl-PL" dirty="0"/>
              <a:t>, I. L. (2017), No </a:t>
            </a:r>
            <a:r>
              <a:rPr lang="pl-PL" dirty="0" err="1"/>
              <a:t>Wrong</a:t>
            </a:r>
            <a:r>
              <a:rPr lang="pl-PL" dirty="0"/>
              <a:t> </a:t>
            </a:r>
            <a:r>
              <a:rPr lang="pl-PL" dirty="0" err="1"/>
              <a:t>Doors</a:t>
            </a:r>
            <a:r>
              <a:rPr lang="pl-PL" dirty="0"/>
              <a:t>: </a:t>
            </a:r>
            <a:r>
              <a:rPr lang="pl-PL" dirty="0" err="1"/>
              <a:t>Findings</a:t>
            </a:r>
            <a:r>
              <a:rPr lang="pl-PL" dirty="0"/>
              <a:t>     </a:t>
            </a:r>
          </a:p>
          <a:p>
            <a:r>
              <a:rPr lang="pl-PL" dirty="0"/>
              <a:t>      from a Critical </a:t>
            </a:r>
            <a:r>
              <a:rPr lang="pl-PL" dirty="0" err="1"/>
              <a:t>Review</a:t>
            </a:r>
            <a:r>
              <a:rPr lang="pl-PL" dirty="0"/>
              <a:t> of </a:t>
            </a:r>
            <a:r>
              <a:rPr lang="pl-PL" dirty="0" err="1"/>
              <a:t>Behavioral</a:t>
            </a:r>
            <a:r>
              <a:rPr lang="pl-PL" dirty="0"/>
              <a:t> </a:t>
            </a:r>
            <a:r>
              <a:rPr lang="pl-PL" dirty="0" err="1"/>
              <a:t>Randomized</a:t>
            </a:r>
            <a:r>
              <a:rPr lang="pl-PL" dirty="0"/>
              <a:t> </a:t>
            </a:r>
            <a:r>
              <a:rPr lang="pl-PL" dirty="0" err="1"/>
              <a:t>Clinical</a:t>
            </a:r>
            <a:r>
              <a:rPr lang="pl-PL" dirty="0"/>
              <a:t> </a:t>
            </a:r>
            <a:r>
              <a:rPr lang="pl-PL" dirty="0" err="1"/>
              <a:t>Trials</a:t>
            </a:r>
            <a:r>
              <a:rPr lang="pl-PL" dirty="0"/>
              <a:t> for </a:t>
            </a:r>
          </a:p>
          <a:p>
            <a:r>
              <a:rPr lang="pl-PL" dirty="0"/>
              <a:t>      </a:t>
            </a:r>
            <a:r>
              <a:rPr lang="pl-PL" dirty="0" err="1"/>
              <a:t>Individuals</a:t>
            </a:r>
            <a:r>
              <a:rPr lang="pl-PL" dirty="0"/>
              <a:t> with Co-</a:t>
            </a:r>
            <a:r>
              <a:rPr lang="pl-PL" dirty="0" err="1"/>
              <a:t>Occurring</a:t>
            </a:r>
            <a:r>
              <a:rPr lang="pl-PL" dirty="0"/>
              <a:t> </a:t>
            </a:r>
            <a:r>
              <a:rPr lang="pl-PL" dirty="0" err="1"/>
              <a:t>Alcohol</a:t>
            </a:r>
            <a:r>
              <a:rPr lang="pl-PL" dirty="0"/>
              <a:t>/</a:t>
            </a:r>
            <a:r>
              <a:rPr lang="pl-PL" dirty="0" err="1"/>
              <a:t>Drug</a:t>
            </a:r>
            <a:r>
              <a:rPr lang="pl-PL" dirty="0"/>
              <a:t> </a:t>
            </a:r>
            <a:r>
              <a:rPr lang="pl-PL" dirty="0" err="1"/>
              <a:t>Problems</a:t>
            </a:r>
            <a:r>
              <a:rPr lang="pl-PL" dirty="0"/>
              <a:t> and </a:t>
            </a:r>
            <a:r>
              <a:rPr lang="pl-PL" dirty="0" err="1"/>
              <a:t>Posttraumatic</a:t>
            </a:r>
            <a:r>
              <a:rPr lang="pl-PL" dirty="0"/>
              <a:t> </a:t>
            </a:r>
          </a:p>
          <a:p>
            <a:r>
              <a:rPr lang="pl-PL" dirty="0"/>
              <a:t>      </a:t>
            </a:r>
            <a:r>
              <a:rPr lang="pl-PL" dirty="0" err="1"/>
              <a:t>Stress</a:t>
            </a:r>
            <a:r>
              <a:rPr lang="pl-PL" dirty="0"/>
              <a:t> </a:t>
            </a:r>
            <a:r>
              <a:rPr lang="pl-PL" dirty="0" err="1"/>
              <a:t>Disorder</a:t>
            </a:r>
            <a:r>
              <a:rPr lang="pl-PL" dirty="0"/>
              <a:t>. </a:t>
            </a:r>
          </a:p>
          <a:p>
            <a:r>
              <a:rPr lang="pl-PL" dirty="0" err="1"/>
              <a:t>Siegel</a:t>
            </a:r>
            <a:r>
              <a:rPr lang="pl-PL" dirty="0"/>
              <a:t>, D. J. (2007). The </a:t>
            </a:r>
            <a:r>
              <a:rPr lang="pl-PL" dirty="0" err="1"/>
              <a:t>mindful</a:t>
            </a:r>
            <a:r>
              <a:rPr lang="pl-PL" dirty="0"/>
              <a:t> </a:t>
            </a:r>
            <a:r>
              <a:rPr lang="pl-PL" dirty="0" err="1"/>
              <a:t>brain</a:t>
            </a:r>
            <a:r>
              <a:rPr lang="pl-PL" dirty="0"/>
              <a:t>: </a:t>
            </a:r>
            <a:r>
              <a:rPr lang="pl-PL" dirty="0" err="1"/>
              <a:t>Reflection</a:t>
            </a:r>
            <a:r>
              <a:rPr lang="pl-PL" dirty="0"/>
              <a:t> and </a:t>
            </a:r>
            <a:r>
              <a:rPr lang="pl-PL" dirty="0" err="1"/>
              <a:t>attunement</a:t>
            </a:r>
            <a:r>
              <a:rPr lang="pl-PL" dirty="0"/>
              <a:t> in the </a:t>
            </a:r>
            <a:r>
              <a:rPr lang="pl-PL" dirty="0" err="1"/>
              <a:t>cultivation</a:t>
            </a:r>
            <a:r>
              <a:rPr lang="pl-PL" dirty="0"/>
              <a:t> of  </a:t>
            </a:r>
            <a:r>
              <a:rPr lang="pl-PL" dirty="0" err="1"/>
              <a:t>well-being</a:t>
            </a:r>
            <a:r>
              <a:rPr lang="pl-PL" dirty="0"/>
              <a:t>. New York:</a:t>
            </a:r>
          </a:p>
          <a:p>
            <a:r>
              <a:rPr lang="pl-PL" dirty="0"/>
              <a:t>         W.      W. Norton. </a:t>
            </a:r>
          </a:p>
          <a:p>
            <a:r>
              <a:rPr lang="pl-PL" dirty="0"/>
              <a:t>US </a:t>
            </a:r>
            <a:r>
              <a:rPr lang="pl-PL" dirty="0" err="1"/>
              <a:t>Department</a:t>
            </a:r>
            <a:r>
              <a:rPr lang="pl-PL" dirty="0"/>
              <a:t> of </a:t>
            </a:r>
            <a:r>
              <a:rPr lang="pl-PL" dirty="0" err="1"/>
              <a:t>Health</a:t>
            </a:r>
            <a:r>
              <a:rPr lang="pl-PL" dirty="0"/>
              <a:t> &amp; Human Services, (2016), </a:t>
            </a:r>
          </a:p>
          <a:p>
            <a:r>
              <a:rPr lang="pl-PL" dirty="0"/>
              <a:t>     </a:t>
            </a:r>
            <a:r>
              <a:rPr lang="pl-PL" i="1" dirty="0" err="1"/>
              <a:t>addiction.surgeongeneral.gov</a:t>
            </a:r>
            <a:r>
              <a:rPr lang="pl-PL" i="1" dirty="0"/>
              <a:t>/</a:t>
            </a:r>
            <a:r>
              <a:rPr lang="pl-PL" i="1" dirty="0" err="1"/>
              <a:t>executive-summary.ppdf</a:t>
            </a:r>
            <a:r>
              <a:rPr lang="pl-PL" i="1" dirty="0"/>
              <a:t>.</a:t>
            </a:r>
            <a:r>
              <a:rPr lang="pl-PL" dirty="0"/>
              <a:t> </a:t>
            </a:r>
            <a:r>
              <a:rPr lang="pl-PL" dirty="0" err="1"/>
              <a:t>Executive</a:t>
            </a:r>
            <a:r>
              <a:rPr lang="pl-PL" dirty="0"/>
              <a:t> </a:t>
            </a:r>
            <a:r>
              <a:rPr lang="pl-PL" dirty="0" err="1"/>
              <a:t>Summary</a:t>
            </a:r>
            <a:r>
              <a:rPr lang="pl-PL" dirty="0"/>
              <a:t> </a:t>
            </a:r>
          </a:p>
          <a:p>
            <a:r>
              <a:rPr lang="pl-PL" dirty="0"/>
              <a:t>     of The </a:t>
            </a:r>
            <a:r>
              <a:rPr lang="pl-PL" dirty="0" err="1"/>
              <a:t>Surgeon</a:t>
            </a:r>
            <a:r>
              <a:rPr lang="pl-PL" dirty="0"/>
              <a:t> </a:t>
            </a:r>
            <a:r>
              <a:rPr lang="pl-PL" dirty="0" err="1"/>
              <a:t>General’s</a:t>
            </a:r>
            <a:r>
              <a:rPr lang="pl-PL" dirty="0"/>
              <a:t> report on </a:t>
            </a:r>
            <a:r>
              <a:rPr lang="pl-PL" dirty="0" err="1"/>
              <a:t>Alcohol</a:t>
            </a:r>
            <a:r>
              <a:rPr lang="pl-PL" dirty="0"/>
              <a:t>, </a:t>
            </a:r>
            <a:r>
              <a:rPr lang="pl-PL" dirty="0" err="1"/>
              <a:t>Drugs</a:t>
            </a:r>
            <a:r>
              <a:rPr lang="pl-PL" dirty="0"/>
              <a:t>, and </a:t>
            </a:r>
            <a:r>
              <a:rPr lang="pl-PL" dirty="0" err="1"/>
              <a:t>Health</a:t>
            </a:r>
            <a:r>
              <a:rPr lang="pl-PL" dirty="0"/>
              <a:t>.</a:t>
            </a:r>
          </a:p>
          <a:p>
            <a:r>
              <a:rPr lang="pl-PL" dirty="0"/>
              <a:t>van der </a:t>
            </a:r>
            <a:r>
              <a:rPr lang="pl-PL" dirty="0" err="1"/>
              <a:t>Kolk</a:t>
            </a:r>
            <a:r>
              <a:rPr lang="pl-PL" dirty="0"/>
              <a:t>, B. A. (2006). </a:t>
            </a:r>
            <a:r>
              <a:rPr lang="pl-PL" dirty="0" err="1"/>
              <a:t>Clinical</a:t>
            </a:r>
            <a:r>
              <a:rPr lang="pl-PL" dirty="0"/>
              <a:t> </a:t>
            </a:r>
            <a:r>
              <a:rPr lang="pl-PL" dirty="0" err="1"/>
              <a:t>implications</a:t>
            </a:r>
            <a:r>
              <a:rPr lang="pl-PL" dirty="0"/>
              <a:t> of </a:t>
            </a:r>
            <a:r>
              <a:rPr lang="pl-PL" dirty="0" err="1"/>
              <a:t>neuroscience</a:t>
            </a:r>
            <a:r>
              <a:rPr lang="pl-PL" dirty="0"/>
              <a:t> </a:t>
            </a:r>
            <a:r>
              <a:rPr lang="pl-PL" dirty="0" err="1"/>
              <a:t>research</a:t>
            </a:r>
            <a:r>
              <a:rPr lang="pl-PL" dirty="0"/>
              <a:t> in PTSD.</a:t>
            </a:r>
            <a:r>
              <a:rPr lang="pl-PL" i="1" dirty="0"/>
              <a:t> </a:t>
            </a:r>
            <a:r>
              <a:rPr lang="pl-PL" i="1" dirty="0" err="1"/>
              <a:t>Annals</a:t>
            </a:r>
            <a:r>
              <a:rPr lang="pl-PL" i="1" dirty="0"/>
              <a:t> </a:t>
            </a:r>
          </a:p>
          <a:p>
            <a:r>
              <a:rPr lang="pl-PL" i="1" dirty="0"/>
              <a:t>	of the New York </a:t>
            </a:r>
            <a:r>
              <a:rPr lang="pl-PL" i="1" dirty="0" err="1"/>
              <a:t>Academy</a:t>
            </a:r>
            <a:r>
              <a:rPr lang="pl-PL" i="1" dirty="0"/>
              <a:t> of Science, 1071,</a:t>
            </a:r>
            <a:r>
              <a:rPr lang="pl-PL" dirty="0"/>
              <a:t> 277-293.</a:t>
            </a:r>
          </a:p>
          <a:p>
            <a:r>
              <a:rPr lang="pl-PL" dirty="0"/>
              <a:t>van der </a:t>
            </a:r>
            <a:r>
              <a:rPr lang="pl-PL" dirty="0" err="1"/>
              <a:t>Kolk</a:t>
            </a:r>
            <a:r>
              <a:rPr lang="pl-PL" dirty="0"/>
              <a:t>, B. A., &amp; </a:t>
            </a:r>
            <a:r>
              <a:rPr lang="pl-PL" dirty="0" err="1"/>
              <a:t>Fisler</a:t>
            </a:r>
            <a:r>
              <a:rPr lang="pl-PL" dirty="0"/>
              <a:t>, R. E. (1994). </a:t>
            </a:r>
            <a:r>
              <a:rPr lang="pl-PL" dirty="0" err="1"/>
              <a:t>Childhood</a:t>
            </a:r>
            <a:r>
              <a:rPr lang="pl-PL" dirty="0"/>
              <a:t> </a:t>
            </a:r>
            <a:r>
              <a:rPr lang="pl-PL" dirty="0" err="1"/>
              <a:t>abuse</a:t>
            </a:r>
            <a:r>
              <a:rPr lang="pl-PL" dirty="0"/>
              <a:t> and </a:t>
            </a:r>
            <a:r>
              <a:rPr lang="pl-PL" dirty="0" err="1"/>
              <a:t>neglect</a:t>
            </a:r>
            <a:r>
              <a:rPr lang="pl-PL" dirty="0"/>
              <a:t> and </a:t>
            </a:r>
            <a:r>
              <a:rPr lang="pl-PL" dirty="0" err="1"/>
              <a:t>loss</a:t>
            </a:r>
            <a:r>
              <a:rPr lang="pl-PL" dirty="0"/>
              <a:t> of </a:t>
            </a:r>
            <a:r>
              <a:rPr lang="pl-PL" dirty="0" err="1"/>
              <a:t>self</a:t>
            </a:r>
            <a:r>
              <a:rPr lang="pl-PL" dirty="0"/>
              <a:t>-</a:t>
            </a:r>
          </a:p>
          <a:p>
            <a:r>
              <a:rPr lang="pl-PL" dirty="0"/>
              <a:t>	</a:t>
            </a:r>
            <a:r>
              <a:rPr lang="pl-PL" dirty="0" err="1"/>
              <a:t>regulation</a:t>
            </a:r>
            <a:r>
              <a:rPr lang="pl-PL" dirty="0"/>
              <a:t>. </a:t>
            </a:r>
            <a:r>
              <a:rPr lang="pl-PL" i="1" dirty="0" err="1"/>
              <a:t>Bulletin</a:t>
            </a:r>
            <a:r>
              <a:rPr lang="pl-PL" i="1" dirty="0"/>
              <a:t> of the </a:t>
            </a:r>
            <a:r>
              <a:rPr lang="pl-PL" i="1" dirty="0" err="1"/>
              <a:t>Menninger</a:t>
            </a:r>
            <a:r>
              <a:rPr lang="pl-PL" i="1" dirty="0"/>
              <a:t> </a:t>
            </a:r>
            <a:r>
              <a:rPr lang="pl-PL" i="1" dirty="0" err="1"/>
              <a:t>Clinic</a:t>
            </a:r>
            <a:r>
              <a:rPr lang="pl-PL" i="1" dirty="0"/>
              <a:t>, 58, </a:t>
            </a:r>
            <a:r>
              <a:rPr lang="pl-PL" dirty="0"/>
              <a:t>145-168.</a:t>
            </a:r>
          </a:p>
          <a:p>
            <a:r>
              <a:rPr lang="pl-PL" dirty="0"/>
              <a:t>van der </a:t>
            </a:r>
            <a:r>
              <a:rPr lang="pl-PL" dirty="0" err="1"/>
              <a:t>Kolk</a:t>
            </a:r>
            <a:r>
              <a:rPr lang="pl-PL" dirty="0"/>
              <a:t>, B. A., </a:t>
            </a:r>
            <a:r>
              <a:rPr lang="pl-PL" dirty="0" err="1"/>
              <a:t>Pelcovitz</a:t>
            </a:r>
            <a:r>
              <a:rPr lang="pl-PL" dirty="0"/>
              <a:t>, D., </a:t>
            </a:r>
            <a:r>
              <a:rPr lang="pl-PL" dirty="0" err="1"/>
              <a:t>Roth</a:t>
            </a:r>
            <a:r>
              <a:rPr lang="pl-PL" dirty="0"/>
              <a:t>, S., Mandel, F. S., </a:t>
            </a:r>
            <a:r>
              <a:rPr lang="pl-PL" dirty="0" err="1"/>
              <a:t>McFarlane</a:t>
            </a:r>
            <a:r>
              <a:rPr lang="pl-PL" dirty="0"/>
              <a:t>, A., &amp; Herman, J. L. </a:t>
            </a:r>
          </a:p>
          <a:p>
            <a:r>
              <a:rPr lang="pl-PL" dirty="0"/>
              <a:t>	(1996).  </a:t>
            </a:r>
            <a:r>
              <a:rPr lang="pl-PL" dirty="0" err="1"/>
              <a:t>Dissociation</a:t>
            </a:r>
            <a:r>
              <a:rPr lang="pl-PL" dirty="0"/>
              <a:t>, </a:t>
            </a:r>
            <a:r>
              <a:rPr lang="pl-PL" dirty="0" err="1"/>
              <a:t>somatization</a:t>
            </a:r>
            <a:r>
              <a:rPr lang="pl-PL" dirty="0"/>
              <a:t>, and </a:t>
            </a:r>
            <a:r>
              <a:rPr lang="pl-PL" dirty="0" err="1"/>
              <a:t>affect</a:t>
            </a:r>
            <a:r>
              <a:rPr lang="pl-PL" dirty="0"/>
              <a:t> </a:t>
            </a:r>
            <a:r>
              <a:rPr lang="pl-PL" dirty="0" err="1"/>
              <a:t>deregulation</a:t>
            </a:r>
            <a:r>
              <a:rPr lang="pl-PL" dirty="0"/>
              <a:t>: The </a:t>
            </a:r>
            <a:r>
              <a:rPr lang="pl-PL" dirty="0" err="1"/>
              <a:t>complexity</a:t>
            </a:r>
            <a:r>
              <a:rPr lang="pl-PL" dirty="0"/>
              <a:t> of </a:t>
            </a:r>
          </a:p>
          <a:p>
            <a:r>
              <a:rPr lang="pl-PL" dirty="0"/>
              <a:t>	</a:t>
            </a:r>
            <a:r>
              <a:rPr lang="pl-PL" dirty="0" err="1"/>
              <a:t>adaptation</a:t>
            </a:r>
            <a:r>
              <a:rPr lang="pl-PL" dirty="0"/>
              <a:t> to trauma. </a:t>
            </a:r>
            <a:r>
              <a:rPr lang="pl-PL" i="1" dirty="0"/>
              <a:t>The American </a:t>
            </a:r>
            <a:r>
              <a:rPr lang="pl-PL" i="1" dirty="0" err="1"/>
              <a:t>Journal</a:t>
            </a:r>
            <a:r>
              <a:rPr lang="pl-PL" i="1" dirty="0"/>
              <a:t> of Psychiatry,</a:t>
            </a:r>
            <a:r>
              <a:rPr lang="pl-PL" dirty="0"/>
              <a:t> 153, 84-93.</a:t>
            </a:r>
          </a:p>
          <a:p>
            <a:r>
              <a:rPr lang="pl-PL" dirty="0"/>
              <a:t> </a:t>
            </a:r>
            <a:r>
              <a:rPr lang="pl-PL" dirty="0" err="1"/>
              <a:t>Volkow</a:t>
            </a:r>
            <a:r>
              <a:rPr lang="pl-PL" dirty="0"/>
              <a:t>, Norma, M.D., (2012). </a:t>
            </a:r>
            <a:r>
              <a:rPr lang="pl-PL" dirty="0" err="1"/>
              <a:t>Principles</a:t>
            </a:r>
            <a:r>
              <a:rPr lang="pl-PL" dirty="0"/>
              <a:t> of </a:t>
            </a:r>
            <a:r>
              <a:rPr lang="pl-PL" dirty="0" err="1"/>
              <a:t>Drug</a:t>
            </a:r>
            <a:r>
              <a:rPr lang="pl-PL" dirty="0"/>
              <a:t> </a:t>
            </a:r>
            <a:r>
              <a:rPr lang="pl-PL" dirty="0" err="1"/>
              <a:t>Addiction</a:t>
            </a:r>
            <a:r>
              <a:rPr lang="pl-PL" dirty="0"/>
              <a:t> </a:t>
            </a:r>
            <a:r>
              <a:rPr lang="pl-PL" dirty="0" err="1"/>
              <a:t>Treatment</a:t>
            </a:r>
            <a:r>
              <a:rPr lang="pl-PL" dirty="0"/>
              <a:t>: A           </a:t>
            </a:r>
          </a:p>
          <a:p>
            <a:r>
              <a:rPr lang="pl-PL" dirty="0"/>
              <a:t>        </a:t>
            </a:r>
            <a:r>
              <a:rPr lang="pl-PL" dirty="0" err="1"/>
              <a:t>Research</a:t>
            </a:r>
            <a:r>
              <a:rPr lang="pl-PL" dirty="0"/>
              <a:t>- </a:t>
            </a:r>
            <a:r>
              <a:rPr lang="pl-PL" dirty="0" err="1"/>
              <a:t>Based</a:t>
            </a:r>
            <a:r>
              <a:rPr lang="pl-PL" dirty="0"/>
              <a:t> Guide (Third Edition). P.26   </a:t>
            </a:r>
            <a:r>
              <a:rPr lang="pl-PL" dirty="0" err="1"/>
              <a:t>Retrieved</a:t>
            </a:r>
            <a:r>
              <a:rPr lang="pl-PL" dirty="0"/>
              <a:t> </a:t>
            </a:r>
            <a:r>
              <a:rPr lang="pl-PL" dirty="0" err="1"/>
              <a:t>February</a:t>
            </a:r>
            <a:r>
              <a:rPr lang="pl-PL" dirty="0"/>
              <a:t> </a:t>
            </a:r>
          </a:p>
          <a:p>
            <a:r>
              <a:rPr lang="en-US" dirty="0"/>
              <a:t>        24, 2017,</a:t>
            </a:r>
            <a:r>
              <a:rPr lang="en-US" i="1" dirty="0"/>
              <a:t> https://</a:t>
            </a:r>
            <a:r>
              <a:rPr lang="en-US" i="1" dirty="0" err="1"/>
              <a:t>www.drugabuse.gov</a:t>
            </a:r>
            <a:r>
              <a:rPr lang="en-US" i="1" dirty="0"/>
              <a:t>/publications/principles-drug-                                </a:t>
            </a:r>
          </a:p>
          <a:p>
            <a:r>
              <a:rPr lang="en-US" i="1" dirty="0"/>
              <a:t>       addiction- treatment -research-based-guide-third-edition.</a:t>
            </a:r>
          </a:p>
          <a:p>
            <a:r>
              <a:rPr lang="en-US" dirty="0"/>
              <a:t>ADDITIONAL CITATIONS FOR SLIDE SHOW GPALA</a:t>
            </a:r>
          </a:p>
          <a:p>
            <a:r>
              <a:rPr lang="en-US" dirty="0"/>
              <a:t>Yehuda, R. (2009), Status of Glucocorticoid Alterations in Post-traumatic Stress Disorder. Annals of the New York Academy of Sciences, 1179: 56–69. </a:t>
            </a:r>
            <a:r>
              <a:rPr lang="en-US" dirty="0" err="1"/>
              <a:t>doi</a:t>
            </a:r>
            <a:r>
              <a:rPr lang="en-US" dirty="0"/>
              <a:t>: 10.1111/j.1749-6632.2009.04979.x</a:t>
            </a:r>
          </a:p>
          <a:p>
            <a:endParaRPr lang="en-US" dirty="0"/>
          </a:p>
          <a:p>
            <a:endParaRPr lang="en-US" dirty="0"/>
          </a:p>
          <a:p>
            <a:r>
              <a:rPr lang="en-US" dirty="0"/>
              <a:t>Peter Payne1, Peter A. Levine2 and Mardi A. Crane-Godreau1*</a:t>
            </a:r>
          </a:p>
          <a:p>
            <a:r>
              <a:rPr lang="en-US" dirty="0"/>
              <a:t>1Department of Microbiology and Immunology, Geisel School of Medicine at Dartmouth, Lebanon, NH, USA</a:t>
            </a:r>
          </a:p>
          <a:p>
            <a:r>
              <a:rPr lang="en-US" dirty="0"/>
              <a:t>2Foundation for Human Enrichment, Boulder, CO, USA</a:t>
            </a:r>
          </a:p>
          <a:p>
            <a:r>
              <a:rPr lang="en-US" dirty="0"/>
              <a:t>Front. Psychol., 04 February 2015 | https://</a:t>
            </a:r>
            <a:r>
              <a:rPr lang="en-US" dirty="0" err="1"/>
              <a:t>doi.org</a:t>
            </a:r>
            <a:r>
              <a:rPr lang="en-US" dirty="0"/>
              <a:t>/10.3389/fpsyg.2015.00093</a:t>
            </a:r>
          </a:p>
          <a:p>
            <a:r>
              <a:rPr lang="en-US" dirty="0"/>
              <a:t>Somatic experiencing: using </a:t>
            </a:r>
            <a:r>
              <a:rPr lang="en-US" dirty="0" err="1"/>
              <a:t>interoception</a:t>
            </a:r>
            <a:r>
              <a:rPr lang="en-US" dirty="0"/>
              <a:t> and proprioception as core elements of trauma therapy</a:t>
            </a:r>
          </a:p>
          <a:p>
            <a:endParaRPr lang="en-US" dirty="0"/>
          </a:p>
          <a:p>
            <a:endParaRPr lang="en-US" dirty="0"/>
          </a:p>
          <a:p>
            <a:r>
              <a:rPr lang="en-US" dirty="0" err="1"/>
              <a:t>Coan</a:t>
            </a:r>
            <a:r>
              <a:rPr lang="en-US" dirty="0"/>
              <a:t>, </a:t>
            </a:r>
            <a:r>
              <a:rPr lang="en-US" dirty="0" err="1"/>
              <a:t>et.al</a:t>
            </a:r>
            <a:r>
              <a:rPr lang="en-US" dirty="0"/>
              <a:t>. (2006) Erin L. </a:t>
            </a:r>
            <a:r>
              <a:rPr lang="en-US" dirty="0" err="1"/>
              <a:t>Maresh</a:t>
            </a:r>
            <a:r>
              <a:rPr lang="en-US" dirty="0"/>
              <a:t>, Lane </a:t>
            </a:r>
            <a:r>
              <a:rPr lang="en-US" dirty="0" err="1"/>
              <a:t>Beckes</a:t>
            </a:r>
            <a:r>
              <a:rPr lang="en-US" dirty="0"/>
              <a:t> and James A. </a:t>
            </a:r>
            <a:r>
              <a:rPr lang="en-US" dirty="0" err="1"/>
              <a:t>Coan</a:t>
            </a:r>
            <a:r>
              <a:rPr lang="en-US" dirty="0"/>
              <a:t>*</a:t>
            </a:r>
          </a:p>
          <a:p>
            <a:r>
              <a:rPr lang="en-US" dirty="0"/>
              <a:t>Department of Psychology, University of Virginia, Charlottesville, VA, USA</a:t>
            </a:r>
          </a:p>
          <a:p>
            <a:r>
              <a:rPr lang="de-DE" dirty="0"/>
              <a:t>Front. Hum. </a:t>
            </a:r>
            <a:r>
              <a:rPr lang="de-DE" dirty="0" err="1"/>
              <a:t>Neurosci</a:t>
            </a:r>
            <a:r>
              <a:rPr lang="de-DE" dirty="0"/>
              <a:t>., 30 August 2013 | https://</a:t>
            </a:r>
            <a:r>
              <a:rPr lang="de-DE" dirty="0" err="1"/>
              <a:t>doi.org</a:t>
            </a:r>
            <a:r>
              <a:rPr lang="de-DE" dirty="0"/>
              <a:t>/10.3389/fnhum.2013.00515</a:t>
            </a:r>
          </a:p>
          <a:p>
            <a:r>
              <a:rPr lang="de-DE" dirty="0"/>
              <a:t>The </a:t>
            </a:r>
            <a:r>
              <a:rPr lang="de-DE" dirty="0" err="1"/>
              <a:t>social</a:t>
            </a:r>
            <a:r>
              <a:rPr lang="de-DE" dirty="0"/>
              <a:t> </a:t>
            </a:r>
            <a:r>
              <a:rPr lang="de-DE" dirty="0" err="1"/>
              <a:t>regulation</a:t>
            </a:r>
            <a:r>
              <a:rPr lang="de-DE" dirty="0"/>
              <a:t> </a:t>
            </a:r>
            <a:r>
              <a:rPr lang="de-DE" dirty="0" err="1"/>
              <a:t>of</a:t>
            </a:r>
            <a:r>
              <a:rPr lang="de-DE" dirty="0"/>
              <a:t> </a:t>
            </a:r>
            <a:r>
              <a:rPr lang="de-DE" dirty="0" err="1"/>
              <a:t>threat-related</a:t>
            </a:r>
            <a:r>
              <a:rPr lang="de-DE" dirty="0"/>
              <a:t> </a:t>
            </a:r>
            <a:r>
              <a:rPr lang="de-DE" dirty="0" err="1"/>
              <a:t>attentional</a:t>
            </a:r>
            <a:r>
              <a:rPr lang="de-DE" dirty="0"/>
              <a:t> </a:t>
            </a:r>
            <a:r>
              <a:rPr lang="de-DE" dirty="0" err="1"/>
              <a:t>disengagement</a:t>
            </a:r>
            <a:r>
              <a:rPr lang="de-DE" dirty="0"/>
              <a:t> in </a:t>
            </a:r>
            <a:r>
              <a:rPr lang="de-DE" dirty="0" err="1"/>
              <a:t>highly</a:t>
            </a:r>
            <a:r>
              <a:rPr lang="de-DE" dirty="0"/>
              <a:t> </a:t>
            </a:r>
            <a:r>
              <a:rPr lang="de-DE" dirty="0" err="1"/>
              <a:t>anxious</a:t>
            </a:r>
            <a:r>
              <a:rPr lang="de-DE" dirty="0"/>
              <a:t> </a:t>
            </a:r>
            <a:r>
              <a:rPr lang="de-DE" dirty="0" err="1"/>
              <a:t>individuals</a:t>
            </a:r>
            <a:endParaRPr lang="de-DE" dirty="0"/>
          </a:p>
          <a:p>
            <a:endParaRPr lang="de-DE" dirty="0"/>
          </a:p>
          <a:p>
            <a:r>
              <a:rPr lang="ro-RO" dirty="0"/>
              <a:t>Eur J Pharmacol. 2015 Apr 15;753:73-87. doi: 10.1016/j.ejphar.2014.11.044. Epub 2015 Jan 9.</a:t>
            </a:r>
          </a:p>
          <a:p>
            <a:r>
              <a:rPr lang="ro-RO" dirty="0"/>
              <a:t>The dark side of emotion: the addiction perspective.</a:t>
            </a:r>
          </a:p>
          <a:p>
            <a:r>
              <a:rPr lang="ro-RO" dirty="0"/>
              <a:t>Koob GF1.</a:t>
            </a:r>
          </a:p>
          <a:p>
            <a:endParaRPr lang="ro-RO" dirty="0"/>
          </a:p>
          <a:p>
            <a:r>
              <a:rPr lang="ro-RO" dirty="0"/>
              <a:t>Advanced Group Counseling and Psychotherapy Dr. Nicholas Colangelo – Spring 2001 Multicultural Considerations in Group Counseling Class Presentation #1. James Bethea Noel Estrada-Hernández Robinson A. Vázquez-Ramos March 7, 2001. Multicultural Perspectives.</a:t>
            </a:r>
          </a:p>
          <a:p>
            <a:endParaRPr lang="ro-RO" dirty="0"/>
          </a:p>
          <a:p>
            <a:r>
              <a:rPr lang="ro-RO" dirty="0"/>
              <a:t>Charlotte Krahé ,Yannis Paloyelis ,Heather Condon, Paul Mark Jenkinson. Attachment style moderates partner presence effects on pain: A laser-evoked potentials. </a:t>
            </a:r>
          </a:p>
          <a:p>
            <a:endParaRPr lang="ro-RO" dirty="0"/>
          </a:p>
          <a:p>
            <a:r>
              <a:rPr lang="ro-RO" dirty="0"/>
              <a:t>High-Fidelity Coding with Correlated Neurons</a:t>
            </a:r>
          </a:p>
          <a:p>
            <a:r>
              <a:rPr lang="ro-RO" dirty="0"/>
              <a:t>July 2013 · PLoS Computational Biology · Impact Factor: 4.62</a:t>
            </a:r>
          </a:p>
          <a:p>
            <a:r>
              <a:rPr lang="ro-RO" dirty="0"/>
              <a:t>Rava Azeredo da Silveira Michael J Berry II</a:t>
            </a:r>
          </a:p>
          <a:p>
            <a:endParaRPr lang="ro-RO" dirty="0"/>
          </a:p>
          <a:p>
            <a:endParaRPr lang="ro-RO" dirty="0"/>
          </a:p>
          <a:p>
            <a:endParaRPr lang="en-US" dirty="0"/>
          </a:p>
        </p:txBody>
      </p:sp>
      <p:sp>
        <p:nvSpPr>
          <p:cNvPr id="4" name="Slide Number Placeholder 3"/>
          <p:cNvSpPr>
            <a:spLocks noGrp="1"/>
          </p:cNvSpPr>
          <p:nvPr>
            <p:ph type="sldNum" sz="quarter" idx="12"/>
          </p:nvPr>
        </p:nvSpPr>
        <p:spPr/>
        <p:txBody>
          <a:bodyPr/>
          <a:lstStyle/>
          <a:p>
            <a:fld id="{30C81877-A5A0-B147-AA6F-4BEF5643BDE8}" type="slidenum">
              <a:rPr lang="en-US" smtClean="0"/>
              <a:t>48</a:t>
            </a:fld>
            <a:endParaRPr lang="en-US" dirty="0"/>
          </a:p>
        </p:txBody>
      </p:sp>
    </p:spTree>
    <p:extLst>
      <p:ext uri="{BB962C8B-B14F-4D97-AF65-F5344CB8AC3E}">
        <p14:creationId xmlns:p14="http://schemas.microsoft.com/office/powerpoint/2010/main" val="127439604"/>
      </p:ext>
    </p:extLst>
  </p:cSld>
  <p:clrMapOvr>
    <a:masterClrMapping/>
  </p:clrMapOvr>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64617"/>
            <a:ext cx="8229600" cy="6950615"/>
          </a:xfrm>
        </p:spPr>
        <p:txBody>
          <a:bodyPr>
            <a:normAutofit fontScale="25000" lnSpcReduction="20000"/>
          </a:bodyPr>
          <a:lstStyle/>
          <a:p>
            <a:pPr marL="0" indent="0">
              <a:buNone/>
            </a:pPr>
            <a:r>
              <a:rPr lang="en-US" sz="3600" dirty="0"/>
              <a:t>ADDITIONAL CITATIONS FOR SLIDE SHOW GPALA</a:t>
            </a:r>
          </a:p>
          <a:p>
            <a:r>
              <a:rPr lang="en-US" sz="3600" dirty="0"/>
              <a:t>Yehuda, R. (2009), Status of Glucocorticoid Alterations in Post-traumatic Stress Disorder. Annals of the New York Academy of Sciences, 1179: 56–69. </a:t>
            </a:r>
            <a:r>
              <a:rPr lang="en-US" sz="3600" dirty="0" err="1"/>
              <a:t>doi</a:t>
            </a:r>
            <a:r>
              <a:rPr lang="en-US" sz="3600" dirty="0"/>
              <a:t>: 10.1111/j.1749-6632.2009.04979.</a:t>
            </a:r>
            <a:r>
              <a:rPr lang="en-US" sz="3600" dirty="0" smtClean="0"/>
              <a:t>x</a:t>
            </a:r>
          </a:p>
          <a:p>
            <a:endParaRPr lang="en-US" sz="3600" dirty="0"/>
          </a:p>
          <a:p>
            <a:r>
              <a:rPr lang="en-US" sz="3600" dirty="0"/>
              <a:t>American Psychological Association, 2002. Guidelines on Multicultural Education, Training, Research, Practice, and Organizational Change for Psychologists.</a:t>
            </a:r>
          </a:p>
          <a:p>
            <a:r>
              <a:rPr lang="en-US" sz="3600" dirty="0"/>
              <a:t>Advanced Group Counseling and Psychotherapy Dr. Nicholas </a:t>
            </a:r>
            <a:r>
              <a:rPr lang="en-US" sz="3600" dirty="0" err="1"/>
              <a:t>Colangelo</a:t>
            </a:r>
            <a:r>
              <a:rPr lang="en-US" sz="3600" dirty="0"/>
              <a:t> – Spring 2001 Multicultural Considerations in Group Counseling Class Presentation #1. James </a:t>
            </a:r>
            <a:r>
              <a:rPr lang="en-US" sz="3600" dirty="0" err="1"/>
              <a:t>Bethea</a:t>
            </a:r>
            <a:r>
              <a:rPr lang="en-US" sz="3600" dirty="0"/>
              <a:t> Noel Estrada-Hernández Robinson A. </a:t>
            </a:r>
            <a:r>
              <a:rPr lang="en-US" sz="3600" dirty="0" err="1"/>
              <a:t>Vázquez</a:t>
            </a:r>
            <a:r>
              <a:rPr lang="en-US" sz="3600" dirty="0"/>
              <a:t>-Ramos March 7, 2001. Multicultural Perspectives.</a:t>
            </a:r>
          </a:p>
          <a:p>
            <a:r>
              <a:rPr lang="en-US" sz="3600" dirty="0"/>
              <a:t>Multicultural Awareness and Skills culturally diverse population: in Group </a:t>
            </a:r>
            <a:r>
              <a:rPr lang="en-US" sz="3600" dirty="0" err="1"/>
              <a:t>Practice:Corey</a:t>
            </a:r>
            <a:r>
              <a:rPr lang="en-US" sz="3600" dirty="0"/>
              <a:t> (1997) provides a sample of some APA’s modified guidelines for working with groups:</a:t>
            </a:r>
          </a:p>
          <a:p>
            <a:endParaRPr lang="en-US" sz="3600" dirty="0" smtClean="0"/>
          </a:p>
          <a:p>
            <a:endParaRPr lang="en-US" sz="3600" dirty="0"/>
          </a:p>
          <a:p>
            <a:endParaRPr lang="en-US" sz="3600" dirty="0"/>
          </a:p>
          <a:p>
            <a:r>
              <a:rPr lang="en-US" sz="3600" dirty="0"/>
              <a:t>Peter Payne1, Peter A. Levine2 and Mardi A. Crane-Godreau1*</a:t>
            </a:r>
          </a:p>
          <a:p>
            <a:r>
              <a:rPr lang="en-US" sz="3600" dirty="0"/>
              <a:t>1Department of Microbiology and Immunology, Geisel School of Medicine at Dartmouth, Lebanon, NH, USA</a:t>
            </a:r>
          </a:p>
          <a:p>
            <a:r>
              <a:rPr lang="en-US" sz="3600" dirty="0"/>
              <a:t>2Foundation for Human Enrichment, Boulder, CO, USA</a:t>
            </a:r>
          </a:p>
          <a:p>
            <a:r>
              <a:rPr lang="en-US" sz="3600" dirty="0"/>
              <a:t>Front. Psychol., 04 February 2015 | https://</a:t>
            </a:r>
            <a:r>
              <a:rPr lang="en-US" sz="3600" dirty="0" err="1"/>
              <a:t>doi.org</a:t>
            </a:r>
            <a:r>
              <a:rPr lang="en-US" sz="3600" dirty="0"/>
              <a:t>/10.3389/fpsyg.2015.00093</a:t>
            </a:r>
          </a:p>
          <a:p>
            <a:r>
              <a:rPr lang="en-US" sz="3600" dirty="0"/>
              <a:t>Somatic experiencing: using </a:t>
            </a:r>
            <a:r>
              <a:rPr lang="en-US" sz="3600" dirty="0" err="1"/>
              <a:t>interoception</a:t>
            </a:r>
            <a:r>
              <a:rPr lang="en-US" sz="3600" dirty="0"/>
              <a:t> and proprioception as core elements of trauma therapy</a:t>
            </a:r>
          </a:p>
          <a:p>
            <a:endParaRPr lang="en-US" sz="3600" dirty="0"/>
          </a:p>
          <a:p>
            <a:endParaRPr lang="en-US" sz="3600" dirty="0"/>
          </a:p>
          <a:p>
            <a:r>
              <a:rPr lang="en-US" sz="3600" dirty="0" err="1"/>
              <a:t>Coan</a:t>
            </a:r>
            <a:r>
              <a:rPr lang="en-US" sz="3600" dirty="0"/>
              <a:t>, </a:t>
            </a:r>
            <a:r>
              <a:rPr lang="en-US" sz="3600" dirty="0" err="1"/>
              <a:t>et.al</a:t>
            </a:r>
            <a:r>
              <a:rPr lang="en-US" sz="3600" dirty="0"/>
              <a:t>. (2006) Erin L. </a:t>
            </a:r>
            <a:r>
              <a:rPr lang="en-US" sz="3600" dirty="0" err="1"/>
              <a:t>Maresh</a:t>
            </a:r>
            <a:r>
              <a:rPr lang="en-US" sz="3600" dirty="0"/>
              <a:t>, Lane </a:t>
            </a:r>
            <a:r>
              <a:rPr lang="en-US" sz="3600" dirty="0" err="1"/>
              <a:t>Beckes</a:t>
            </a:r>
            <a:r>
              <a:rPr lang="en-US" sz="3600" dirty="0"/>
              <a:t> and James A. </a:t>
            </a:r>
            <a:r>
              <a:rPr lang="en-US" sz="3600" dirty="0" err="1"/>
              <a:t>Coan</a:t>
            </a:r>
            <a:r>
              <a:rPr lang="en-US" sz="3600" dirty="0"/>
              <a:t>*</a:t>
            </a:r>
          </a:p>
          <a:p>
            <a:r>
              <a:rPr lang="en-US" sz="3600" dirty="0"/>
              <a:t>Department of Psychology, University of Virginia, Charlottesville, VA, USA</a:t>
            </a:r>
          </a:p>
          <a:p>
            <a:r>
              <a:rPr lang="de-DE" sz="3600" dirty="0"/>
              <a:t>Front. Hum. </a:t>
            </a:r>
            <a:r>
              <a:rPr lang="de-DE" sz="3600" dirty="0" err="1"/>
              <a:t>Neurosci</a:t>
            </a:r>
            <a:r>
              <a:rPr lang="de-DE" sz="3600" dirty="0"/>
              <a:t>., 30 August 2013 | https://</a:t>
            </a:r>
            <a:r>
              <a:rPr lang="de-DE" sz="3600" dirty="0" err="1"/>
              <a:t>doi.org</a:t>
            </a:r>
            <a:r>
              <a:rPr lang="de-DE" sz="3600" dirty="0"/>
              <a:t>/10.3389/fnhum.2013.00515</a:t>
            </a:r>
          </a:p>
          <a:p>
            <a:r>
              <a:rPr lang="de-DE" sz="3600" dirty="0"/>
              <a:t>The </a:t>
            </a:r>
            <a:r>
              <a:rPr lang="de-DE" sz="3600" dirty="0" err="1"/>
              <a:t>social</a:t>
            </a:r>
            <a:r>
              <a:rPr lang="de-DE" sz="3600" dirty="0"/>
              <a:t> </a:t>
            </a:r>
            <a:r>
              <a:rPr lang="de-DE" sz="3600" dirty="0" err="1"/>
              <a:t>regulation</a:t>
            </a:r>
            <a:r>
              <a:rPr lang="de-DE" sz="3600" dirty="0"/>
              <a:t> </a:t>
            </a:r>
            <a:r>
              <a:rPr lang="de-DE" sz="3600" dirty="0" err="1"/>
              <a:t>of</a:t>
            </a:r>
            <a:r>
              <a:rPr lang="de-DE" sz="3600" dirty="0"/>
              <a:t> </a:t>
            </a:r>
            <a:r>
              <a:rPr lang="de-DE" sz="3600" dirty="0" err="1"/>
              <a:t>threat-related</a:t>
            </a:r>
            <a:r>
              <a:rPr lang="de-DE" sz="3600" dirty="0"/>
              <a:t> </a:t>
            </a:r>
            <a:r>
              <a:rPr lang="de-DE" sz="3600" dirty="0" err="1"/>
              <a:t>attentional</a:t>
            </a:r>
            <a:r>
              <a:rPr lang="de-DE" sz="3600" dirty="0"/>
              <a:t> </a:t>
            </a:r>
            <a:r>
              <a:rPr lang="de-DE" sz="3600" dirty="0" err="1"/>
              <a:t>disengagement</a:t>
            </a:r>
            <a:r>
              <a:rPr lang="de-DE" sz="3600" dirty="0"/>
              <a:t> in </a:t>
            </a:r>
            <a:r>
              <a:rPr lang="de-DE" sz="3600" dirty="0" err="1"/>
              <a:t>highly</a:t>
            </a:r>
            <a:r>
              <a:rPr lang="de-DE" sz="3600" dirty="0"/>
              <a:t> </a:t>
            </a:r>
            <a:r>
              <a:rPr lang="de-DE" sz="3600" dirty="0" err="1"/>
              <a:t>anxious</a:t>
            </a:r>
            <a:r>
              <a:rPr lang="de-DE" sz="3600" dirty="0"/>
              <a:t> </a:t>
            </a:r>
            <a:r>
              <a:rPr lang="de-DE" sz="3600" dirty="0" err="1"/>
              <a:t>individuals</a:t>
            </a:r>
            <a:endParaRPr lang="de-DE" sz="3600" dirty="0"/>
          </a:p>
          <a:p>
            <a:endParaRPr lang="de-DE" sz="3600" dirty="0"/>
          </a:p>
          <a:p>
            <a:r>
              <a:rPr lang="ro-RO" sz="3600" dirty="0"/>
              <a:t>Eur J Pharmacol. 2015 Apr 15;753:73-87. doi: 10.1016/j.ejphar.2014.11.044. Epub 2015 Jan 9.</a:t>
            </a:r>
          </a:p>
          <a:p>
            <a:r>
              <a:rPr lang="ro-RO" sz="3600" dirty="0"/>
              <a:t>The dark side of emotion: the addiction perspective.</a:t>
            </a:r>
          </a:p>
          <a:p>
            <a:r>
              <a:rPr lang="ro-RO" sz="3600" dirty="0"/>
              <a:t>Koob GF1.</a:t>
            </a:r>
          </a:p>
          <a:p>
            <a:endParaRPr lang="ro-RO" sz="3600" dirty="0"/>
          </a:p>
          <a:p>
            <a:r>
              <a:rPr lang="ro-RO" sz="3600" dirty="0"/>
              <a:t>Advanced Group Counseling and Psychotherapy Dr. Nicholas Colangelo – Spring 2001 Multicultural Considerations in Group Counseling Class Presentation #1. James Bethea Noel Estrada-Hernández Robinson A. Vázquez-Ramos March 7, 2001. Multicultural Perspectives.</a:t>
            </a:r>
          </a:p>
          <a:p>
            <a:endParaRPr lang="ro-RO" sz="3600" dirty="0"/>
          </a:p>
          <a:p>
            <a:r>
              <a:rPr lang="ro-RO" sz="3600" dirty="0"/>
              <a:t>Charlotte Krahé ,Yannis Paloyelis ,Heather Condon, Paul Mark Jenkinson. Attachment style moderates partner presence effects on pain: A laser-evoked potentials. </a:t>
            </a:r>
          </a:p>
          <a:p>
            <a:endParaRPr lang="ro-RO" sz="3600" dirty="0"/>
          </a:p>
          <a:p>
            <a:r>
              <a:rPr lang="ro-RO" sz="3600" dirty="0"/>
              <a:t>High-Fidelity Coding with Correlated Neurons</a:t>
            </a:r>
          </a:p>
          <a:p>
            <a:r>
              <a:rPr lang="ro-RO" sz="3600" dirty="0"/>
              <a:t>July 2013 · PLoS Computational Biology · Impact Factor: 4.62</a:t>
            </a:r>
          </a:p>
          <a:p>
            <a:r>
              <a:rPr lang="ro-RO" sz="3600" dirty="0"/>
              <a:t>Rava Azeredo da Silveira Michael J Berry II</a:t>
            </a:r>
          </a:p>
          <a:p>
            <a:endParaRPr lang="ro-RO" sz="3600" dirty="0"/>
          </a:p>
          <a:p>
            <a:r>
              <a:rPr lang="ro-RO" sz="3600" dirty="0"/>
              <a:t>Koob, George O,  (2013). Neurocircuitry/Neurochemistry of the “Dark Side” of Addiction Overlap with Neurocircuitry of PTSD   Proc Nat Acad Sci USA, 110 4165-4166.</a:t>
            </a:r>
          </a:p>
          <a:p>
            <a:endParaRPr lang="ro-RO" sz="3600" dirty="0"/>
          </a:p>
          <a:p>
            <a:r>
              <a:rPr lang="ro-RO" sz="3600" dirty="0"/>
              <a:t>Sadock, B.J., Sadock, V.A., &amp; Ruiz, P. (2015). Kaplan &amp; Sadock's synopsis of psychiatry: Behavioral sciences/clinical psychiatry. Philadelphia, PA: Wolters Kluwer.</a:t>
            </a:r>
          </a:p>
          <a:p>
            <a:endParaRPr lang="ro-RO" sz="3600" dirty="0"/>
          </a:p>
          <a:p>
            <a:r>
              <a:rPr lang="ro-RO" sz="3600" dirty="0"/>
              <a:t>Babette Rothchild, 2000,2014, 2016, (Sources:  P. Levine 2010, S Porges, 2011, The Body Remembers, Volume 2, Revolutionizing Trauma Treatment (W.W. Norton, 2017) Table available to order www.norton.com or call 800-233-4830</a:t>
            </a:r>
          </a:p>
          <a:p>
            <a:pPr marL="0" indent="0">
              <a:buNone/>
            </a:pPr>
            <a:endParaRPr lang="en-US" dirty="0"/>
          </a:p>
        </p:txBody>
      </p:sp>
      <p:sp>
        <p:nvSpPr>
          <p:cNvPr id="4" name="Slide Number Placeholder 3"/>
          <p:cNvSpPr>
            <a:spLocks noGrp="1"/>
          </p:cNvSpPr>
          <p:nvPr>
            <p:ph type="sldNum" sz="quarter" idx="12"/>
          </p:nvPr>
        </p:nvSpPr>
        <p:spPr/>
        <p:txBody>
          <a:bodyPr/>
          <a:lstStyle/>
          <a:p>
            <a:fld id="{30C81877-A5A0-B147-AA6F-4BEF5643BDE8}" type="slidenum">
              <a:rPr lang="en-US" smtClean="0"/>
              <a:t>49</a:t>
            </a:fld>
            <a:endParaRPr lang="en-US" dirty="0"/>
          </a:p>
        </p:txBody>
      </p:sp>
    </p:spTree>
    <p:extLst>
      <p:ext uri="{BB962C8B-B14F-4D97-AF65-F5344CB8AC3E}">
        <p14:creationId xmlns:p14="http://schemas.microsoft.com/office/powerpoint/2010/main" val="1936707095"/>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36048"/>
            <a:ext cx="8229600" cy="6506313"/>
          </a:xfrm>
        </p:spPr>
        <p:txBody>
          <a:bodyPr>
            <a:normAutofit/>
          </a:bodyPr>
          <a:lstStyle/>
          <a:p>
            <a:r>
              <a:rPr lang="en-US" sz="1600" b="1" dirty="0"/>
              <a:t>On August 25th of 2016, The U.S. Surgeon General took a historic action by sending a personal letter to more than 2.4 million health care providers and public health leaders to address the opioid substance abuse crisis. (U.S. Department of Health &amp; Human Services, 2016). </a:t>
            </a:r>
            <a:r>
              <a:rPr lang="en-US" sz="1600" b="1" dirty="0" smtClean="0"/>
              <a:t> </a:t>
            </a:r>
          </a:p>
          <a:p>
            <a:endParaRPr lang="en-US" sz="1600" b="1" dirty="0"/>
          </a:p>
          <a:p>
            <a:r>
              <a:rPr lang="en-US" b="1" dirty="0" smtClean="0"/>
              <a:t>From </a:t>
            </a:r>
            <a:r>
              <a:rPr lang="en-US" b="1" dirty="0"/>
              <a:t>the National Institute on Drug Abuse it is reported that as many as 6 out of 10 people with illicit substance use disorders also suffer from another mental illness. (Volkow, N. 2012, p.26) PTSD is one of the mental illnesses co-morbid with Substance Use Disorders. </a:t>
            </a:r>
            <a:endParaRPr lang="en-US" dirty="0"/>
          </a:p>
          <a:p>
            <a:endParaRPr lang="en-US" dirty="0"/>
          </a:p>
        </p:txBody>
      </p:sp>
      <p:sp>
        <p:nvSpPr>
          <p:cNvPr id="2" name="Slide Number Placeholder 1"/>
          <p:cNvSpPr>
            <a:spLocks noGrp="1"/>
          </p:cNvSpPr>
          <p:nvPr>
            <p:ph type="sldNum" sz="quarter" idx="12"/>
          </p:nvPr>
        </p:nvSpPr>
        <p:spPr/>
        <p:txBody>
          <a:bodyPr/>
          <a:lstStyle/>
          <a:p>
            <a:fld id="{30C81877-A5A0-B147-AA6F-4BEF5643BDE8}" type="slidenum">
              <a:rPr lang="en-US" smtClean="0"/>
              <a:t>5</a:t>
            </a:fld>
            <a:endParaRPr lang="en-US" dirty="0"/>
          </a:p>
        </p:txBody>
      </p:sp>
    </p:spTree>
    <p:extLst>
      <p:ext uri="{BB962C8B-B14F-4D97-AF65-F5344CB8AC3E}">
        <p14:creationId xmlns:p14="http://schemas.microsoft.com/office/powerpoint/2010/main" val="2749014450"/>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1"/>
          <p:cNvSpPr>
            <a:spLocks/>
          </p:cNvSpPr>
          <p:nvPr/>
        </p:nvSpPr>
        <p:spPr bwMode="auto">
          <a:xfrm>
            <a:off x="8573" y="377189"/>
            <a:ext cx="9132570" cy="66474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alpha val="89999"/>
                  </a:srgbClr>
                </a:solidFill>
                <a:miter lim="800000"/>
                <a:headEnd type="none" w="med" len="med"/>
                <a:tailEnd type="none" w="med" len="med"/>
              </a14:hiddenLine>
            </a:ext>
          </a:extLst>
        </p:spPr>
        <p:txBody>
          <a:bodyPr lIns="0" tIns="0" rIns="0" bIns="0" anchor="ctr"/>
          <a:lstStyle/>
          <a:p>
            <a:pPr marL="285750" indent="-285750">
              <a:buSzPct val="155000"/>
              <a:buFont typeface="Arial"/>
              <a:buChar char="•"/>
            </a:pPr>
            <a:r>
              <a:rPr lang="en-US" sz="2000" b="1" dirty="0" err="1" smtClean="0">
                <a:latin typeface="+mj-lt"/>
                <a:ea typeface="ＭＳ Ｐゴシック" charset="0"/>
                <a:cs typeface="Courier" charset="0"/>
                <a:sym typeface="Courier" charset="0"/>
              </a:rPr>
              <a:t>Maguar</a:t>
            </a:r>
            <a:r>
              <a:rPr lang="en-US" sz="2000" b="1" dirty="0" smtClean="0">
                <a:latin typeface="+mj-lt"/>
                <a:ea typeface="ＭＳ Ｐゴシック" charset="0"/>
                <a:cs typeface="Courier" charset="0"/>
                <a:sym typeface="Courier" charset="0"/>
              </a:rPr>
              <a:t>, S , et. al. (2007) </a:t>
            </a:r>
            <a:r>
              <a:rPr lang="en-US" sz="2000" b="1" dirty="0">
                <a:latin typeface="+mj-lt"/>
                <a:ea typeface="ＭＳ Ｐゴシック" charset="0"/>
                <a:cs typeface="Courier" charset="0"/>
                <a:sym typeface="Courier" charset="0"/>
              </a:rPr>
              <a:t>Mediators of Effectiveness in Dual-Focus Self-Help </a:t>
            </a:r>
            <a:r>
              <a:rPr lang="en-US" sz="2000" b="1" dirty="0" smtClean="0">
                <a:latin typeface="+mj-lt"/>
                <a:ea typeface="ＭＳ Ｐゴシック" charset="0"/>
                <a:cs typeface="Courier" charset="0"/>
                <a:sym typeface="Courier" charset="0"/>
              </a:rPr>
              <a:t>Groups</a:t>
            </a:r>
          </a:p>
          <a:p>
            <a:pPr marL="285750" indent="-285750">
              <a:buSzPct val="155000"/>
              <a:buFont typeface="Arial"/>
              <a:buChar char="•"/>
            </a:pPr>
            <a:endParaRPr lang="en-US" sz="2000" b="1" dirty="0">
              <a:latin typeface="+mj-lt"/>
              <a:ea typeface="ＭＳ Ｐゴシック" charset="0"/>
              <a:cs typeface="Courier" charset="0"/>
              <a:sym typeface="Courier" charset="0"/>
            </a:endParaRPr>
          </a:p>
          <a:p>
            <a:pPr marL="285750" indent="-285750">
              <a:buSzPct val="155000"/>
              <a:buFont typeface="Arial"/>
              <a:buChar char="•"/>
            </a:pPr>
            <a:r>
              <a:rPr lang="en-US" sz="2000" b="1" dirty="0" smtClean="0">
                <a:latin typeface="+mj-lt"/>
                <a:ea typeface="ＭＳ Ｐゴシック" charset="0"/>
                <a:cs typeface="Courier" charset="0"/>
                <a:sym typeface="Courier" charset="0"/>
              </a:rPr>
              <a:t>  MOTIVATION:  Groups </a:t>
            </a:r>
            <a:r>
              <a:rPr lang="en-US" sz="2000" b="1" dirty="0">
                <a:latin typeface="+mj-lt"/>
                <a:ea typeface="ＭＳ Ｐゴシック" charset="0"/>
                <a:cs typeface="Courier" charset="0"/>
                <a:sym typeface="Courier" charset="0"/>
              </a:rPr>
              <a:t>that reinforce intrinsic vs. extrinsic motivation/ 12 step </a:t>
            </a:r>
            <a:r>
              <a:rPr lang="en-US" sz="2000" b="1" dirty="0" smtClean="0">
                <a:latin typeface="+mj-lt"/>
                <a:ea typeface="ＭＳ Ｐゴシック" charset="0"/>
                <a:cs typeface="Courier" charset="0"/>
                <a:sym typeface="Courier" charset="0"/>
              </a:rPr>
              <a:t>intrinsic</a:t>
            </a:r>
            <a:r>
              <a:rPr lang="en-US" sz="2000" b="1" i="1" dirty="0" smtClean="0">
                <a:solidFill>
                  <a:srgbClr val="FF0000"/>
                </a:solidFill>
                <a:latin typeface="+mj-lt"/>
                <a:ea typeface="ＭＳ Ｐゴシック" charset="0"/>
                <a:cs typeface="Courier" charset="0"/>
                <a:sym typeface="Courier" charset="0"/>
              </a:rPr>
              <a:t> sharing </a:t>
            </a:r>
            <a:r>
              <a:rPr lang="en-US" sz="2000" b="1" dirty="0" smtClean="0">
                <a:latin typeface="+mj-lt"/>
                <a:ea typeface="ＭＳ Ｐゴシック" charset="0"/>
                <a:cs typeface="Courier" charset="0"/>
                <a:sym typeface="Courier" charset="0"/>
              </a:rPr>
              <a:t>overcome </a:t>
            </a:r>
            <a:r>
              <a:rPr lang="en-US" sz="2000" b="1" dirty="0">
                <a:latin typeface="+mj-lt"/>
                <a:ea typeface="ＭＳ Ｐゴシック" charset="0"/>
                <a:cs typeface="Courier" charset="0"/>
                <a:sym typeface="Courier" charset="0"/>
              </a:rPr>
              <a:t>addictions, evidence that </a:t>
            </a:r>
            <a:r>
              <a:rPr lang="en-US" sz="2000" b="1" i="1" dirty="0">
                <a:solidFill>
                  <a:srgbClr val="FF0000"/>
                </a:solidFill>
                <a:latin typeface="+mj-lt"/>
                <a:ea typeface="ＭＳ Ｐゴシック" charset="0"/>
                <a:cs typeface="Courier" charset="0"/>
                <a:sym typeface="Courier" charset="0"/>
              </a:rPr>
              <a:t>self-efficacy </a:t>
            </a:r>
            <a:r>
              <a:rPr lang="en-US" sz="2000" b="1" dirty="0">
                <a:latin typeface="+mj-lt"/>
                <a:ea typeface="ＭＳ Ｐゴシック" charset="0"/>
                <a:cs typeface="Courier" charset="0"/>
                <a:sym typeface="Courier" charset="0"/>
              </a:rPr>
              <a:t>in sharing with group and coping strategies utilized.  Intrinsic motivation more successful than extrinsic.  </a:t>
            </a:r>
            <a:endParaRPr lang="en-US" sz="2000" b="1" dirty="0" smtClean="0">
              <a:latin typeface="+mj-lt"/>
              <a:ea typeface="ＭＳ Ｐゴシック" charset="0"/>
              <a:cs typeface="Courier" charset="0"/>
              <a:sym typeface="Courier" charset="0"/>
            </a:endParaRPr>
          </a:p>
          <a:p>
            <a:pPr marL="285750" indent="-285750">
              <a:buSzPct val="155000"/>
              <a:buFont typeface="Arial"/>
              <a:buChar char="•"/>
            </a:pPr>
            <a:endParaRPr lang="en-US" sz="2000" b="1" dirty="0">
              <a:latin typeface="+mj-lt"/>
              <a:ea typeface="ＭＳ Ｐゴシック" charset="0"/>
              <a:cs typeface="Courier" charset="0"/>
              <a:sym typeface="Courier" charset="0"/>
            </a:endParaRPr>
          </a:p>
          <a:p>
            <a:pPr marL="285750" indent="-285750">
              <a:buSzPct val="155000"/>
              <a:buFont typeface="Arial"/>
              <a:buChar char="•"/>
            </a:pPr>
            <a:r>
              <a:rPr lang="en-US" sz="2000" b="1" dirty="0">
                <a:latin typeface="+mj-lt"/>
                <a:ea typeface="ＭＳ Ｐゴシック" charset="0"/>
                <a:cs typeface="Courier" charset="0"/>
                <a:sym typeface="Courier" charset="0"/>
              </a:rPr>
              <a:t>  </a:t>
            </a:r>
            <a:r>
              <a:rPr lang="en-US" sz="2000" b="1" dirty="0" smtClean="0">
                <a:latin typeface="+mj-lt"/>
                <a:ea typeface="ＭＳ Ｐゴシック" charset="0"/>
                <a:cs typeface="Courier" charset="0"/>
                <a:sym typeface="Courier" charset="0"/>
              </a:rPr>
              <a:t>COPING:       </a:t>
            </a:r>
            <a:r>
              <a:rPr lang="en-US" sz="2000" b="1" dirty="0">
                <a:latin typeface="+mj-lt"/>
                <a:ea typeface="ＭＳ Ｐゴシック" charset="0"/>
                <a:cs typeface="Courier" charset="0"/>
                <a:sym typeface="Courier" charset="0"/>
              </a:rPr>
              <a:t>Resolution of stress successfully, strategies of </a:t>
            </a:r>
            <a:r>
              <a:rPr lang="en-US" sz="2000" b="1" dirty="0" smtClean="0">
                <a:latin typeface="+mj-lt"/>
                <a:ea typeface="ＭＳ Ｐゴシック" charset="0"/>
                <a:cs typeface="Courier" charset="0"/>
                <a:sym typeface="Courier" charset="0"/>
              </a:rPr>
              <a:t>dealing drug</a:t>
            </a:r>
          </a:p>
          <a:p>
            <a:pPr>
              <a:buSzPct val="155000"/>
            </a:pPr>
            <a:r>
              <a:rPr lang="en-US" sz="2000" b="1" dirty="0" smtClean="0">
                <a:latin typeface="+mj-lt"/>
                <a:ea typeface="ＭＳ Ｐゴシック" charset="0"/>
                <a:cs typeface="Courier" charset="0"/>
                <a:sym typeface="Courier" charset="0"/>
              </a:rPr>
              <a:t>     cravings, past negative experiences.</a:t>
            </a:r>
          </a:p>
          <a:p>
            <a:pPr marL="285750" indent="-285750">
              <a:buSzPct val="155000"/>
              <a:buFont typeface="Arial"/>
              <a:buChar char="•"/>
            </a:pPr>
            <a:endParaRPr lang="en-US" sz="2000" b="1" dirty="0">
              <a:latin typeface="+mj-lt"/>
              <a:ea typeface="ＭＳ Ｐゴシック" charset="0"/>
              <a:cs typeface="Courier" charset="0"/>
              <a:sym typeface="Courier" charset="0"/>
            </a:endParaRPr>
          </a:p>
          <a:p>
            <a:pPr marL="342900" indent="-342900">
              <a:buSzPct val="155000"/>
              <a:buFont typeface="Arial"/>
              <a:buChar char="•"/>
            </a:pPr>
            <a:r>
              <a:rPr lang="en-US" sz="2000" b="1" dirty="0" smtClean="0">
                <a:latin typeface="+mj-lt"/>
                <a:ea typeface="ＭＳ Ｐゴシック" charset="0"/>
                <a:cs typeface="Courier" charset="0"/>
                <a:sym typeface="Courier" charset="0"/>
              </a:rPr>
              <a:t>SELF EFFICACY:  Personal responsibility key, mitigate consequences addiction, repair and change through 12 steps.</a:t>
            </a:r>
          </a:p>
          <a:p>
            <a:pPr marL="342900" indent="-342900">
              <a:buSzPct val="155000"/>
              <a:buFont typeface="Arial"/>
              <a:buChar char="•"/>
            </a:pPr>
            <a:r>
              <a:rPr lang="en-US" sz="2000" b="1" dirty="0" smtClean="0">
                <a:latin typeface="+mj-lt"/>
                <a:ea typeface="ＭＳ Ｐゴシック" charset="0"/>
                <a:cs typeface="Courier" charset="0"/>
                <a:sym typeface="Courier" charset="0"/>
              </a:rPr>
              <a:t>        </a:t>
            </a:r>
            <a:r>
              <a:rPr lang="en-US" sz="2000" b="1" dirty="0"/>
              <a:t>Variables outcome success were sociability and affiliation. </a:t>
            </a:r>
            <a:r>
              <a:rPr lang="en-US" sz="2000" i="1" u="sng" dirty="0">
                <a:solidFill>
                  <a:srgbClr val="FF0000"/>
                </a:solidFill>
              </a:rPr>
              <a:t>Sociability and </a:t>
            </a:r>
            <a:r>
              <a:rPr lang="en-US" sz="2800" i="1" u="sng" dirty="0">
                <a:solidFill>
                  <a:srgbClr val="FF0000"/>
                </a:solidFill>
              </a:rPr>
              <a:t>affiliation </a:t>
            </a:r>
            <a:r>
              <a:rPr lang="en-US" sz="2000" b="1" dirty="0"/>
              <a:t>most important aspects of group participation treatment success. </a:t>
            </a:r>
            <a:endParaRPr lang="en-US" sz="2000" dirty="0"/>
          </a:p>
          <a:p>
            <a:pPr marL="342900" indent="-342900">
              <a:buSzPct val="155000"/>
              <a:buFont typeface="Arial"/>
              <a:buChar char="•"/>
            </a:pPr>
            <a:endParaRPr lang="en-US" sz="2000" b="1" dirty="0">
              <a:latin typeface="+mj-lt"/>
              <a:ea typeface="ＭＳ Ｐゴシック" charset="0"/>
              <a:cs typeface="Courier" charset="0"/>
              <a:sym typeface="Courier" charset="0"/>
            </a:endParaRPr>
          </a:p>
        </p:txBody>
      </p:sp>
      <p:sp>
        <p:nvSpPr>
          <p:cNvPr id="2" name="Slide Number Placeholder 1"/>
          <p:cNvSpPr>
            <a:spLocks noGrp="1"/>
          </p:cNvSpPr>
          <p:nvPr>
            <p:ph type="sldNum" sz="quarter" idx="12"/>
          </p:nvPr>
        </p:nvSpPr>
        <p:spPr/>
        <p:txBody>
          <a:bodyPr/>
          <a:lstStyle/>
          <a:p>
            <a:fld id="{30C81877-A5A0-B147-AA6F-4BEF5643BDE8}" type="slidenum">
              <a:rPr lang="en-US" smtClean="0"/>
              <a:t>6</a:t>
            </a:fld>
            <a:endParaRPr lang="en-US" dirty="0"/>
          </a:p>
        </p:txBody>
      </p:sp>
    </p:spTree>
    <p:extLst>
      <p:ext uri="{BB962C8B-B14F-4D97-AF65-F5344CB8AC3E}">
        <p14:creationId xmlns:p14="http://schemas.microsoft.com/office/powerpoint/2010/main" val="9057629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35200"/>
            <a:ext cx="8229600" cy="5890964"/>
          </a:xfrm>
        </p:spPr>
        <p:txBody>
          <a:bodyPr>
            <a:normAutofit lnSpcReduction="10000"/>
          </a:bodyPr>
          <a:lstStyle/>
          <a:p>
            <a:r>
              <a:rPr lang="en-US" b="1" i="1" dirty="0">
                <a:solidFill>
                  <a:srgbClr val="FF0000"/>
                </a:solidFill>
              </a:rPr>
              <a:t>WHY SOCIABILITY AND AFFILIATIVE BEHAVIORS AS KEY FACTOR </a:t>
            </a:r>
            <a:endParaRPr lang="en-US" i="1" dirty="0">
              <a:solidFill>
                <a:srgbClr val="FF0000"/>
              </a:solidFill>
            </a:endParaRPr>
          </a:p>
          <a:p>
            <a:r>
              <a:rPr lang="en-US" dirty="0" smtClean="0"/>
              <a:t> </a:t>
            </a:r>
            <a:r>
              <a:rPr lang="en-US" dirty="0"/>
              <a:t> </a:t>
            </a:r>
            <a:r>
              <a:rPr lang="en-US" b="1" dirty="0"/>
              <a:t>Research comorbid PTSD/SUD, twelve-step program early in the treatment process decreases the likelihood of relapse</a:t>
            </a:r>
            <a:r>
              <a:rPr lang="en-US" b="1" dirty="0" smtClean="0"/>
              <a:t>.</a:t>
            </a:r>
          </a:p>
          <a:p>
            <a:r>
              <a:rPr lang="en-US" b="1" dirty="0" smtClean="0"/>
              <a:t>focused </a:t>
            </a:r>
            <a:r>
              <a:rPr lang="en-US" b="1" dirty="0"/>
              <a:t>treatment for PTSD immediately following initial stabilizing treatment for the substance use disorder,</a:t>
            </a:r>
            <a:r>
              <a:rPr lang="en-US" b="1" i="1" dirty="0"/>
              <a:t> </a:t>
            </a:r>
            <a:r>
              <a:rPr lang="en-US" b="1" i="1" dirty="0">
                <a:solidFill>
                  <a:srgbClr val="0000FF"/>
                </a:solidFill>
              </a:rPr>
              <a:t>along with </a:t>
            </a:r>
            <a:r>
              <a:rPr lang="en-US" b="1" i="1" dirty="0" smtClean="0">
                <a:solidFill>
                  <a:srgbClr val="0000FF"/>
                </a:solidFill>
              </a:rPr>
              <a:t>twelve</a:t>
            </a:r>
            <a:r>
              <a:rPr lang="en-US" b="1" i="1" dirty="0">
                <a:solidFill>
                  <a:srgbClr val="0000FF"/>
                </a:solidFill>
              </a:rPr>
              <a:t>-step program during </a:t>
            </a:r>
            <a:r>
              <a:rPr lang="en-US" b="1" i="1" dirty="0" smtClean="0">
                <a:solidFill>
                  <a:srgbClr val="0000FF"/>
                </a:solidFill>
              </a:rPr>
              <a:t>first </a:t>
            </a:r>
            <a:r>
              <a:rPr lang="en-US" b="1" i="1" dirty="0">
                <a:solidFill>
                  <a:srgbClr val="0000FF"/>
                </a:solidFill>
              </a:rPr>
              <a:t>year of treatment, </a:t>
            </a:r>
            <a:r>
              <a:rPr lang="en-US" b="1" i="1" dirty="0" smtClean="0">
                <a:solidFill>
                  <a:srgbClr val="0000FF"/>
                </a:solidFill>
              </a:rPr>
              <a:t>more </a:t>
            </a:r>
            <a:r>
              <a:rPr lang="en-US" b="1" i="1" dirty="0">
                <a:solidFill>
                  <a:srgbClr val="0000FF"/>
                </a:solidFill>
              </a:rPr>
              <a:t>likely to experience long-term </a:t>
            </a:r>
            <a:r>
              <a:rPr lang="en-US" b="1" dirty="0"/>
              <a:t>(five-year) remission from the substance use disorder. (Quimette et al. 2003) </a:t>
            </a:r>
            <a:endParaRPr lang="en-US" dirty="0">
              <a:effectLst/>
            </a:endParaRPr>
          </a:p>
        </p:txBody>
      </p:sp>
      <p:sp>
        <p:nvSpPr>
          <p:cNvPr id="2" name="Slide Number Placeholder 1"/>
          <p:cNvSpPr>
            <a:spLocks noGrp="1"/>
          </p:cNvSpPr>
          <p:nvPr>
            <p:ph type="sldNum" sz="quarter" idx="12"/>
          </p:nvPr>
        </p:nvSpPr>
        <p:spPr/>
        <p:txBody>
          <a:bodyPr/>
          <a:lstStyle/>
          <a:p>
            <a:fld id="{30C81877-A5A0-B147-AA6F-4BEF5643BDE8}" type="slidenum">
              <a:rPr lang="en-US" smtClean="0"/>
              <a:t>7</a:t>
            </a:fld>
            <a:endParaRPr lang="en-US" dirty="0"/>
          </a:p>
        </p:txBody>
      </p:sp>
    </p:spTree>
    <p:extLst>
      <p:ext uri="{BB962C8B-B14F-4D97-AF65-F5344CB8AC3E}">
        <p14:creationId xmlns:p14="http://schemas.microsoft.com/office/powerpoint/2010/main" val="1447535784"/>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44958"/>
            <a:ext cx="8229600" cy="5781205"/>
          </a:xfrm>
        </p:spPr>
        <p:txBody>
          <a:bodyPr/>
          <a:lstStyle/>
          <a:p>
            <a:r>
              <a:rPr lang="en-US" dirty="0" smtClean="0"/>
              <a:t> </a:t>
            </a:r>
            <a:r>
              <a:rPr lang="en-US" dirty="0"/>
              <a:t> </a:t>
            </a:r>
            <a:r>
              <a:rPr lang="en-US" b="1" dirty="0"/>
              <a:t>Treatment of PTSD, positive group </a:t>
            </a:r>
            <a:r>
              <a:rPr lang="en-US" b="1" dirty="0" smtClean="0"/>
              <a:t>support</a:t>
            </a:r>
          </a:p>
          <a:p>
            <a:pPr marL="0" indent="0">
              <a:buNone/>
            </a:pPr>
            <a:r>
              <a:rPr lang="en-US" b="1" dirty="0" smtClean="0"/>
              <a:t> </a:t>
            </a:r>
            <a:r>
              <a:rPr lang="en-US" b="1" dirty="0"/>
              <a:t>is the strongest predictive factor for a </a:t>
            </a:r>
            <a:endParaRPr lang="en-US" b="1" dirty="0" smtClean="0"/>
          </a:p>
          <a:p>
            <a:pPr marL="0" indent="0">
              <a:buNone/>
            </a:pPr>
            <a:r>
              <a:rPr lang="en-US" b="1" dirty="0" smtClean="0"/>
              <a:t>decrease </a:t>
            </a:r>
            <a:r>
              <a:rPr lang="en-US" b="1" dirty="0"/>
              <a:t>in the severity of the PTSD </a:t>
            </a:r>
            <a:endParaRPr lang="en-US" b="1" dirty="0" smtClean="0"/>
          </a:p>
          <a:p>
            <a:pPr marL="0" indent="0">
              <a:buNone/>
            </a:pPr>
            <a:r>
              <a:rPr lang="en-US" b="1" dirty="0" smtClean="0"/>
              <a:t>symptoms </a:t>
            </a:r>
            <a:r>
              <a:rPr lang="en-US" b="1" dirty="0"/>
              <a:t>(Guay et al 2006) </a:t>
            </a:r>
            <a:endParaRPr lang="en-US" dirty="0"/>
          </a:p>
          <a:p>
            <a:endParaRPr lang="en-US" dirty="0"/>
          </a:p>
        </p:txBody>
      </p:sp>
      <p:sp>
        <p:nvSpPr>
          <p:cNvPr id="2" name="Slide Number Placeholder 1"/>
          <p:cNvSpPr>
            <a:spLocks noGrp="1"/>
          </p:cNvSpPr>
          <p:nvPr>
            <p:ph type="sldNum" sz="quarter" idx="12"/>
          </p:nvPr>
        </p:nvSpPr>
        <p:spPr/>
        <p:txBody>
          <a:bodyPr/>
          <a:lstStyle/>
          <a:p>
            <a:fld id="{30C81877-A5A0-B147-AA6F-4BEF5643BDE8}" type="slidenum">
              <a:rPr lang="en-US" smtClean="0"/>
              <a:t>8</a:t>
            </a:fld>
            <a:endParaRPr lang="en-US" dirty="0"/>
          </a:p>
        </p:txBody>
      </p:sp>
    </p:spTree>
    <p:extLst>
      <p:ext uri="{BB962C8B-B14F-4D97-AF65-F5344CB8AC3E}">
        <p14:creationId xmlns:p14="http://schemas.microsoft.com/office/powerpoint/2010/main" val="702017105"/>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35200"/>
            <a:ext cx="8229600" cy="5890964"/>
          </a:xfrm>
        </p:spPr>
        <p:txBody>
          <a:bodyPr>
            <a:normAutofit fontScale="92500"/>
          </a:bodyPr>
          <a:lstStyle/>
          <a:p>
            <a:pPr marL="0" indent="0">
              <a:buNone/>
            </a:pPr>
            <a:r>
              <a:rPr lang="en-US" dirty="0" smtClean="0"/>
              <a:t> </a:t>
            </a:r>
            <a:r>
              <a:rPr lang="en-US" i="1" dirty="0" smtClean="0">
                <a:solidFill>
                  <a:srgbClr val="FF0000"/>
                </a:solidFill>
              </a:rPr>
              <a:t>AFFILIATIVE GROUP AND SOCIABILITY ACCESSABLE</a:t>
            </a:r>
            <a:r>
              <a:rPr lang="en-US" dirty="0">
                <a:solidFill>
                  <a:srgbClr val="FF0000"/>
                </a:solidFill>
              </a:rPr>
              <a:t> </a:t>
            </a:r>
            <a:endParaRPr lang="en-US" dirty="0" smtClean="0">
              <a:solidFill>
                <a:srgbClr val="FF0000"/>
              </a:solidFill>
            </a:endParaRPr>
          </a:p>
          <a:p>
            <a:pPr marL="0" indent="0">
              <a:buNone/>
            </a:pPr>
            <a:endParaRPr lang="en-US" b="1" dirty="0">
              <a:solidFill>
                <a:srgbClr val="FF0000"/>
              </a:solidFill>
            </a:endParaRPr>
          </a:p>
          <a:p>
            <a:pPr marL="0" indent="0">
              <a:buNone/>
            </a:pPr>
            <a:r>
              <a:rPr lang="en-US" b="1" dirty="0" smtClean="0"/>
              <a:t>Membership </a:t>
            </a:r>
            <a:r>
              <a:rPr lang="en-US" b="1" dirty="0"/>
              <a:t>survey A.A. more than 115,000 groups throughout the world. IN 2014 more than 6,000 A.A. members from U.S. / Canada random survey of membership</a:t>
            </a:r>
            <a:r>
              <a:rPr lang="en-US" b="1" dirty="0" smtClean="0"/>
              <a:t>.</a:t>
            </a:r>
          </a:p>
          <a:p>
            <a:endParaRPr lang="en-US" b="1" dirty="0"/>
          </a:p>
          <a:p>
            <a:pPr marL="0" indent="0" algn="ctr">
              <a:buNone/>
            </a:pPr>
            <a:r>
              <a:rPr lang="en-US" b="1" dirty="0" smtClean="0"/>
              <a:t> </a:t>
            </a:r>
            <a:endParaRPr lang="en-US" dirty="0"/>
          </a:p>
          <a:p>
            <a:r>
              <a:rPr lang="en-US" b="1" dirty="0"/>
              <a:t>86% of the members belong to a home group. </a:t>
            </a:r>
            <a:r>
              <a:rPr lang="en-US" b="1" dirty="0" smtClean="0"/>
              <a:t>   </a:t>
            </a:r>
          </a:p>
          <a:p>
            <a:r>
              <a:rPr lang="en-US" b="1" dirty="0" smtClean="0"/>
              <a:t>    </a:t>
            </a:r>
            <a:r>
              <a:rPr lang="en-US" b="1" i="1" dirty="0" smtClean="0"/>
              <a:t>PLACE TO RUN, VAN DER KOLK</a:t>
            </a:r>
            <a:endParaRPr lang="en-US" dirty="0"/>
          </a:p>
        </p:txBody>
      </p:sp>
      <p:sp>
        <p:nvSpPr>
          <p:cNvPr id="2" name="Slide Number Placeholder 1"/>
          <p:cNvSpPr>
            <a:spLocks noGrp="1"/>
          </p:cNvSpPr>
          <p:nvPr>
            <p:ph type="sldNum" sz="quarter" idx="12"/>
          </p:nvPr>
        </p:nvSpPr>
        <p:spPr/>
        <p:txBody>
          <a:bodyPr/>
          <a:lstStyle/>
          <a:p>
            <a:fld id="{30C81877-A5A0-B147-AA6F-4BEF5643BDE8}" type="slidenum">
              <a:rPr lang="en-US" smtClean="0"/>
              <a:t>9</a:t>
            </a:fld>
            <a:endParaRPr lang="en-US" dirty="0"/>
          </a:p>
        </p:txBody>
      </p:sp>
    </p:spTree>
    <p:extLst>
      <p:ext uri="{BB962C8B-B14F-4D97-AF65-F5344CB8AC3E}">
        <p14:creationId xmlns:p14="http://schemas.microsoft.com/office/powerpoint/2010/main" val="2539827489"/>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44396</TotalTime>
  <Words>4639</Words>
  <Application>Microsoft Macintosh PowerPoint</Application>
  <PresentationFormat>On-screen Show (4:3)</PresentationFormat>
  <Paragraphs>478</Paragraphs>
  <Slides>49</Slides>
  <Notes>3</Notes>
  <HiddenSlides>0</HiddenSlides>
  <MMClips>0</MMClips>
  <ScaleCrop>false</ScaleCrop>
  <HeadingPairs>
    <vt:vector size="4" baseType="variant">
      <vt:variant>
        <vt:lpstr>Theme</vt:lpstr>
      </vt:variant>
      <vt:variant>
        <vt:i4>1</vt:i4>
      </vt:variant>
      <vt:variant>
        <vt:lpstr>Slide Titles</vt:lpstr>
      </vt:variant>
      <vt:variant>
        <vt:i4>49</vt:i4>
      </vt:variant>
    </vt:vector>
  </HeadingPairs>
  <TitlesOfParts>
    <vt:vector size="50" baseType="lpstr">
      <vt:lpstr>Office Theme</vt:lpstr>
      <vt:lpstr>GPALA PRESENTATION revised for public use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SUD/DSM V</vt:lpstr>
      <vt:lpstr>PowerPoint Presentation</vt:lpstr>
      <vt:lpstr>Regulation Theory</vt:lpstr>
      <vt:lpstr>Overview, PTSD, SUD similarities:  attachment and regulation focus in group</vt:lpstr>
      <vt:lpstr>PowerPoint Presentation</vt:lpstr>
      <vt:lpstr>The Role of CRF and CRF-related Peptides in the Dark Side of Addiction George F. Koob, Ph.D. </vt:lpstr>
      <vt:lpstr>PowerPoint Presentation</vt:lpstr>
      <vt:lpstr>PowerPoint Presentation</vt:lpstr>
      <vt:lpstr>PowerPoint Presentation</vt:lpstr>
      <vt:lpstr>PowerPoint Presentation</vt:lpstr>
      <vt:lpstr>PowerPoint Presentation</vt:lpstr>
      <vt:lpstr>PowerPoint Presentation</vt:lpstr>
      <vt:lpstr>Regulation Issues Effect Attachment</vt:lpstr>
      <vt:lpstr>  </vt:lpstr>
      <vt:lpstr>PowerPoint Presentation</vt:lpstr>
      <vt:lpstr>PowerPoint Presentation</vt:lpstr>
      <vt:lpstr>PowerPoint Presentation</vt:lpstr>
      <vt:lpstr>Consequences of Symptoms in Group</vt:lpstr>
      <vt:lpstr>PowerPoint Presentation</vt:lpstr>
      <vt:lpstr>PowerPoint Presentation</vt:lpstr>
      <vt:lpstr>PowerPoint Presentation</vt:lpstr>
      <vt:lpstr>Traits Secure Attachment</vt:lpstr>
      <vt:lpstr>Secure attachment cont.</vt:lpstr>
      <vt:lpstr>Insecure Attachment</vt:lpstr>
      <vt:lpstr>Insecure Attachment</vt:lpstr>
      <vt:lpstr>Disorganized Attachment</vt:lpstr>
      <vt:lpstr>PowerPoint Presentation</vt:lpstr>
      <vt:lpstr>PowerPoint Presentation</vt:lpstr>
      <vt:lpstr>Supportive 12 step group, process group, support group</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GPALA PRESENTATION 2017 </dc:title>
  <dc:creator>Judy McLaughlin-Ryan</dc:creator>
  <cp:lastModifiedBy>Judy McLaughlin-Ryan</cp:lastModifiedBy>
  <cp:revision>113</cp:revision>
  <cp:lastPrinted>2017-09-10T21:20:11Z</cp:lastPrinted>
  <dcterms:created xsi:type="dcterms:W3CDTF">2017-07-18T16:07:01Z</dcterms:created>
  <dcterms:modified xsi:type="dcterms:W3CDTF">2019-07-17T17:40:08Z</dcterms:modified>
</cp:coreProperties>
</file>